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01.xml" ContentType="application/vnd.openxmlformats-officedocument.presentationml.tags+xml"/>
  <Override PartName="/ppt/tags/tag102.xml" ContentType="application/vnd.openxmlformats-officedocument.presentationml.tags+xml"/>
  <Override PartName="/ppt/notesSlides/notesSlide1.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 id="2147483661" r:id="rId3"/>
  </p:sldMasterIdLst>
  <p:notesMasterIdLst>
    <p:notesMasterId r:id="rId36"/>
  </p:notesMasterIdLst>
  <p:handoutMasterIdLst>
    <p:handoutMasterId r:id="rId37"/>
  </p:handoutMasterIdLst>
  <p:sldIdLst>
    <p:sldId id="1149" r:id="rId4"/>
    <p:sldId id="1536" r:id="rId5"/>
    <p:sldId id="1412" r:id="rId6"/>
    <p:sldId id="1414" r:id="rId7"/>
    <p:sldId id="1537" r:id="rId8"/>
    <p:sldId id="1540" r:id="rId9"/>
    <p:sldId id="1544" r:id="rId10"/>
    <p:sldId id="1541" r:id="rId11"/>
    <p:sldId id="1542" r:id="rId12"/>
    <p:sldId id="1543" r:id="rId13"/>
    <p:sldId id="1545" r:id="rId14"/>
    <p:sldId id="1547" r:id="rId15"/>
    <p:sldId id="1548" r:id="rId16"/>
    <p:sldId id="1549" r:id="rId17"/>
    <p:sldId id="1550" r:id="rId18"/>
    <p:sldId id="1551" r:id="rId19"/>
    <p:sldId id="1552" r:id="rId20"/>
    <p:sldId id="1553" r:id="rId21"/>
    <p:sldId id="1554" r:id="rId22"/>
    <p:sldId id="1555" r:id="rId23"/>
    <p:sldId id="1556" r:id="rId24"/>
    <p:sldId id="1557" r:id="rId25"/>
    <p:sldId id="1558" r:id="rId26"/>
    <p:sldId id="1559" r:id="rId27"/>
    <p:sldId id="1560" r:id="rId28"/>
    <p:sldId id="1561" r:id="rId29"/>
    <p:sldId id="1562" r:id="rId30"/>
    <p:sldId id="1563" r:id="rId31"/>
    <p:sldId id="1564" r:id="rId32"/>
    <p:sldId id="1565" r:id="rId33"/>
    <p:sldId id="1566" r:id="rId34"/>
    <p:sldId id="1148"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幸全" initials="幸全" lastIdx="1" clrIdx="0"/>
  <p:cmAuthor id="8" name="姜伟光" initials="姜" lastIdx="1" clrIdx="0"/>
  <p:cmAuthor id="3" name="lenovo" initials="l" lastIdx="6" clrIdx="2"/>
  <p:cmAuthor id="4" name="Administrator" initials="A" lastIdx="4" clrIdx="3"/>
  <p:cmAuthor id="75" name="作者" initials="A" lastIdx="0" clrIdx="24"/>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C660E"/>
    <a:srgbClr val="ED7110"/>
    <a:srgbClr val="FFFFFF"/>
    <a:srgbClr val="FC7F03"/>
    <a:srgbClr val="FFAB03"/>
    <a:srgbClr val="2C2E2E"/>
    <a:srgbClr val="FC39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21" autoAdjust="0"/>
    <p:restoredTop sz="94660"/>
  </p:normalViewPr>
  <p:slideViewPr>
    <p:cSldViewPr snapToGrid="0">
      <p:cViewPr varScale="1">
        <p:scale>
          <a:sx n="115" d="100"/>
          <a:sy n="115" d="100"/>
        </p:scale>
        <p:origin x="14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2020/12/21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1FFB24-30CC-430A-835B-FF44FF221C43}" type="datetimeFigureOut">
              <a:rPr lang="zh-CN" altLang="en-US" smtClean="0"/>
              <a:t>2020/12/21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2DB410-44E2-4E54-8D52-419DA5C9F91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FF2212-99AC-4247-8D0C-0292924B26BB}"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32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9.xml"/><Relationship Id="rId7"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9" Type="http://schemas.openxmlformats.org/officeDocument/2006/relationships/image" Target="file:///C:\Users\D69LXP2\Desktop\400px_tools/pic_temp/pic_sup.png"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3.xml"/><Relationship Id="rId7" Type="http://schemas.openxmlformats.org/officeDocument/2006/relationships/image" Target="../media/image7.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Master" Target="../slideMasters/slideMaster3.xml"/><Relationship Id="rId5" Type="http://schemas.openxmlformats.org/officeDocument/2006/relationships/tags" Target="../tags/tag25.xml"/><Relationship Id="rId4" Type="http://schemas.openxmlformats.org/officeDocument/2006/relationships/tags" Target="../tags/tag24.xml"/><Relationship Id="rId9"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4.jpeg"/><Relationship Id="rId4"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3.xml"/><Relationship Id="rId7" Type="http://schemas.openxmlformats.org/officeDocument/2006/relationships/slideMaster" Target="../slideMasters/slideMaster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9"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54.xml"/><Relationship Id="rId3" Type="http://schemas.openxmlformats.org/officeDocument/2006/relationships/tags" Target="../tags/tag49.xml"/><Relationship Id="rId7" Type="http://schemas.openxmlformats.org/officeDocument/2006/relationships/tags" Target="../tags/tag5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image" Target="../media/image6.png"/><Relationship Id="rId5" Type="http://schemas.openxmlformats.org/officeDocument/2006/relationships/tags" Target="../tags/tag51.xml"/><Relationship Id="rId10" Type="http://schemas.openxmlformats.org/officeDocument/2006/relationships/image" Target="../media/image5.png"/><Relationship Id="rId4" Type="http://schemas.openxmlformats.org/officeDocument/2006/relationships/tags" Target="../tags/tag50.xml"/><Relationship Id="rId9"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62.xml"/><Relationship Id="rId3" Type="http://schemas.openxmlformats.org/officeDocument/2006/relationships/tags" Target="../tags/tag57.xml"/><Relationship Id="rId7" Type="http://schemas.openxmlformats.org/officeDocument/2006/relationships/tags" Target="../tags/tag61.xml"/><Relationship Id="rId12" Type="http://schemas.openxmlformats.org/officeDocument/2006/relationships/image" Target="../media/image6.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image" Target="../media/image5.png"/><Relationship Id="rId5" Type="http://schemas.openxmlformats.org/officeDocument/2006/relationships/tags" Target="../tags/tag59.xml"/><Relationship Id="rId10" Type="http://schemas.openxmlformats.org/officeDocument/2006/relationships/slideMaster" Target="../slideMasters/slideMaster3.xml"/><Relationship Id="rId4" Type="http://schemas.openxmlformats.org/officeDocument/2006/relationships/tags" Target="../tags/tag58.xml"/><Relationship Id="rId9" Type="http://schemas.openxmlformats.org/officeDocument/2006/relationships/tags" Target="../tags/tag63.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71.xml"/><Relationship Id="rId3" Type="http://schemas.openxmlformats.org/officeDocument/2006/relationships/tags" Target="../tags/tag66.xml"/><Relationship Id="rId7" Type="http://schemas.openxmlformats.org/officeDocument/2006/relationships/tags" Target="../tags/tag70.xml"/><Relationship Id="rId12" Type="http://schemas.openxmlformats.org/officeDocument/2006/relationships/image" Target="../media/image6.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5.png"/><Relationship Id="rId5" Type="http://schemas.openxmlformats.org/officeDocument/2006/relationships/tags" Target="../tags/tag68.xml"/><Relationship Id="rId10" Type="http://schemas.openxmlformats.org/officeDocument/2006/relationships/slideMaster" Target="../slideMasters/slideMaster3.xml"/><Relationship Id="rId4" Type="http://schemas.openxmlformats.org/officeDocument/2006/relationships/tags" Target="../tags/tag67.xml"/><Relationship Id="rId9" Type="http://schemas.openxmlformats.org/officeDocument/2006/relationships/tags" Target="../tags/tag72.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80.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image" Target="../media/image6.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image" Target="../media/image5.png"/><Relationship Id="rId5" Type="http://schemas.openxmlformats.org/officeDocument/2006/relationships/tags" Target="../tags/tag77.xml"/><Relationship Id="rId10" Type="http://schemas.openxmlformats.org/officeDocument/2006/relationships/slideMaster" Target="../slideMasters/slideMaster3.xml"/><Relationship Id="rId4" Type="http://schemas.openxmlformats.org/officeDocument/2006/relationships/tags" Target="../tags/tag76.xml"/><Relationship Id="rId9" Type="http://schemas.openxmlformats.org/officeDocument/2006/relationships/tags" Target="../tags/tag81.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image" Target="../media/image5.png"/><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slideMaster" Target="../slideMasters/slideMaster3.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5" Type="http://schemas.openxmlformats.org/officeDocument/2006/relationships/tags" Target="../tags/tag86.xml"/><Relationship Id="rId10" Type="http://schemas.openxmlformats.org/officeDocument/2006/relationships/tags" Target="../tags/tag91.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100.xml"/><Relationship Id="rId3" Type="http://schemas.openxmlformats.org/officeDocument/2006/relationships/tags" Target="../tags/tag95.xml"/><Relationship Id="rId7" Type="http://schemas.openxmlformats.org/officeDocument/2006/relationships/tags" Target="../tags/tag99.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image" Target="../media/image9.png"/><Relationship Id="rId5" Type="http://schemas.openxmlformats.org/officeDocument/2006/relationships/tags" Target="../tags/tag97.xml"/><Relationship Id="rId10" Type="http://schemas.openxmlformats.org/officeDocument/2006/relationships/image" Target="../media/image8.png"/><Relationship Id="rId4" Type="http://schemas.openxmlformats.org/officeDocument/2006/relationships/tags" Target="../tags/tag96.xml"/><Relationship Id="rId9"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7" name="Text Placeholder 21"/>
          <p:cNvSpPr>
            <a:spLocks noGrp="1"/>
          </p:cNvSpPr>
          <p:nvPr>
            <p:ph type="body" sz="quarter" idx="13" hasCustomPrompt="1"/>
          </p:nvPr>
        </p:nvSpPr>
        <p:spPr>
          <a:xfrm>
            <a:off x="137795" y="314960"/>
            <a:ext cx="4890135" cy="910590"/>
          </a:xfrm>
        </p:spPr>
        <p:txBody>
          <a:bodyPr anchor="ctr">
            <a:normAutofit/>
          </a:bodyPr>
          <a:lstStyle>
            <a:lvl1pPr marL="0" indent="0">
              <a:buNone/>
              <a:defRPr sz="2800">
                <a:latin typeface="微软雅黑" panose="020B0503020204020204" pitchFamily="34" charset="-122"/>
                <a:ea typeface="微软雅黑" panose="020B0503020204020204" pitchFamily="34" charset="-122"/>
              </a:defRPr>
            </a:lvl1pPr>
          </a:lstStyle>
          <a:p>
            <a:pPr lvl="0"/>
            <a:r>
              <a:rPr lang="en-US" dirty="0"/>
              <a:t>TITLE HERE</a:t>
            </a:r>
          </a:p>
        </p:txBody>
      </p:sp>
      <p:pic>
        <p:nvPicPr>
          <p:cNvPr id="10" name="图片 9"/>
          <p:cNvPicPr>
            <a:picLocks noChangeAspect="1"/>
          </p:cNvPicPr>
          <p:nvPr userDrawn="1"/>
        </p:nvPicPr>
        <p:blipFill>
          <a:blip r:embed="rId2" cstate="email"/>
          <a:stretch>
            <a:fillRect/>
          </a:stretch>
        </p:blipFill>
        <p:spPr>
          <a:xfrm>
            <a:off x="9935527" y="82550"/>
            <a:ext cx="2192338" cy="775940"/>
          </a:xfrm>
          <a:prstGeom prst="rect">
            <a:avLst/>
          </a:prstGeom>
        </p:spPr>
      </p:pic>
      <p:pic>
        <p:nvPicPr>
          <p:cNvPr id="4" name="图片 3"/>
          <p:cNvPicPr>
            <a:picLocks noChangeAspect="1"/>
          </p:cNvPicPr>
          <p:nvPr userDrawn="1"/>
        </p:nvPicPr>
        <p:blipFill>
          <a:blip r:embed="rId3"/>
          <a:stretch>
            <a:fillRect/>
          </a:stretch>
        </p:blipFill>
        <p:spPr>
          <a:xfrm>
            <a:off x="10335895" y="5059045"/>
            <a:ext cx="1856105" cy="1741170"/>
          </a:xfrm>
          <a:prstGeom prst="rect">
            <a:avLst/>
          </a:prstGeom>
        </p:spPr>
      </p:pic>
    </p:spTree>
  </p:cSld>
  <p:clrMapOvr>
    <a:masterClrMapping/>
  </p:clrMapOvr>
  <p:transition spd="slow" advClick="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p:cNvSpPr/>
          <p:nvPr userDrawn="1">
            <p:custDataLst>
              <p:tags r:id="rId2"/>
            </p:custDataLst>
          </p:nvPr>
        </p:nvSpPr>
        <p:spPr>
          <a:xfrm>
            <a:off x="1378972" y="1569796"/>
            <a:ext cx="9436780" cy="271834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16" name="日期占位符 15"/>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2020/12/21</a:t>
            </a:fld>
            <a:endParaRPr lang="zh-CN" altLang="en-US"/>
          </a:p>
        </p:txBody>
      </p:sp>
      <p:sp>
        <p:nvSpPr>
          <p:cNvPr id="17" name="页脚占位符 16"/>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2" name="标题 1"/>
          <p:cNvSpPr>
            <a:spLocks noGrp="1"/>
          </p:cNvSpPr>
          <p:nvPr>
            <p:ph type="ctrTitle" idx="13" hasCustomPrompt="1"/>
            <p:custDataLst>
              <p:tags r:id="rId6"/>
            </p:custDataLst>
          </p:nvPr>
        </p:nvSpPr>
        <p:spPr>
          <a:xfrm>
            <a:off x="2286000" y="1799274"/>
            <a:ext cx="7620000" cy="2268855"/>
          </a:xfrm>
        </p:spPr>
        <p:txBody>
          <a:bodyPr vert="horz" wrap="square" lIns="90170" tIns="46990" rIns="90170" bIns="46990" anchor="ctr" anchorCtr="0">
            <a:normAutofit/>
          </a:bodyPr>
          <a:lstStyle>
            <a:lvl1pPr marL="0" marR="0" indent="0" algn="ctr" defTabSz="914400" rtl="0" eaLnBrk="1" fontAlgn="auto" latinLnBrk="0" hangingPunct="1">
              <a:lnSpc>
                <a:spcPct val="120000"/>
              </a:lnSpc>
              <a:spcBef>
                <a:spcPct val="0"/>
              </a:spcBef>
              <a:spcAft>
                <a:spcPts val="0"/>
              </a:spcAft>
              <a:buClrTx/>
              <a:buSzPts val="6000"/>
              <a:buFont typeface="Arial" panose="020B0604020202020204" pitchFamily="34" charset="0"/>
              <a:buNone/>
              <a:defRPr sz="6600" b="0" spc="8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92" name="图片 91"/>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2020/12/21</a:t>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2" name="副标题 1"/>
          <p:cNvSpPr>
            <a:spLocks noGrp="1"/>
          </p:cNvSpPr>
          <p:nvPr>
            <p:ph type="subTitle" idx="3" hasCustomPrompt="1"/>
            <p:custDataLst>
              <p:tags r:id="rId2"/>
            </p:custDataLst>
          </p:nvPr>
        </p:nvSpPr>
        <p:spPr>
          <a:xfrm>
            <a:off x="1652270" y="3282003"/>
            <a:ext cx="8890064" cy="1520811"/>
          </a:xfrm>
        </p:spPr>
        <p:txBody>
          <a:bodyPr vert="horz" wrap="square" lIns="0" tIns="0" rIns="0" bIns="0" rtlCol="0" anchor="t"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微软雅黑" panose="020B0503020204020204" pitchFamily="34" charset="-122"/>
                <a:sym typeface="+mn-ea"/>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3" name="标题 2"/>
          <p:cNvSpPr>
            <a:spLocks noGrp="1"/>
          </p:cNvSpPr>
          <p:nvPr>
            <p:ph type="ctrTitle" idx="2" hasCustomPrompt="1"/>
            <p:custDataLst>
              <p:tags r:id="rId3"/>
            </p:custDataLst>
          </p:nvPr>
        </p:nvSpPr>
        <p:spPr>
          <a:xfrm>
            <a:off x="1652270" y="2055183"/>
            <a:ext cx="8890064" cy="1099820"/>
          </a:xfrm>
        </p:spPr>
        <p:txBody>
          <a:bodyPr vert="horz" wrap="square" lIns="0" tIns="0" rIns="0" bIns="0" rtlCol="0" anchor="b" anchorCtr="0">
            <a:normAutofit lnSpcReduction="10000"/>
          </a:bodyPr>
          <a:lstStyle>
            <a:lvl1pPr marL="0" marR="0" algn="ctr" defTabSz="914400" rtl="0" eaLnBrk="1" fontAlgn="auto" latinLnBrk="0" hangingPunct="1">
              <a:lnSpc>
                <a:spcPct val="100000"/>
              </a:lnSpc>
              <a:spcBef>
                <a:spcPct val="0"/>
              </a:spcBef>
              <a:buClrTx/>
              <a:buSzTx/>
              <a:buFontTx/>
              <a:buNone/>
              <a:defRPr kumimoji="0" lang="zh-CN" altLang="en-US" sz="7145" b="1" i="0" u="none" strike="noStrike" kern="1200" cap="none" spc="-200" normalizeH="0" baseline="0" noProof="1" dirty="0">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5"/>
          <a:stretch>
            <a:fillRect/>
          </a:stretch>
        </p:blipFill>
        <p:spPr>
          <a:xfrm>
            <a:off x="11471910" y="6132531"/>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2020/12/21</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58" name="图片 57"/>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215153" y="1840732"/>
            <a:ext cx="3235350" cy="3176525"/>
          </a:xfrm>
          <a:prstGeom prst="rect">
            <a:avLst/>
          </a:prstGeom>
        </p:spPr>
      </p:pic>
      <p:pic>
        <p:nvPicPr>
          <p:cNvPr id="52" name="图片 51"/>
          <p:cNvPicPr>
            <a:picLocks noChangeAspect="1"/>
          </p:cNvPicPr>
          <p:nvPr>
            <p:custDataLst>
              <p:tags r:id="rId2"/>
            </p:custDataLst>
          </p:nvPr>
        </p:nvPicPr>
        <p:blipFill>
          <a:blip r:embed="rId8"/>
          <a:stretch>
            <a:fillRect/>
          </a:stretch>
        </p:blipFill>
        <p:spPr>
          <a:xfrm>
            <a:off x="11471910" y="6137910"/>
            <a:ext cx="720090" cy="720090"/>
          </a:xfrm>
          <a:prstGeom prst="rect">
            <a:avLst/>
          </a:prstGeom>
        </p:spPr>
      </p:pic>
      <p:pic>
        <p:nvPicPr>
          <p:cNvPr id="62" name="图片 61"/>
          <p:cNvPicPr>
            <a:picLocks noChangeAspect="1"/>
          </p:cNvPicPr>
          <p:nvPr>
            <p:custDataLst>
              <p:tags r:id="rId3"/>
            </p:custDataLst>
          </p:nvPr>
        </p:nvPicPr>
        <p:blipFill>
          <a:blip r:embed="rId9"/>
          <a:stretch>
            <a:fillRect/>
          </a:stretch>
        </p:blipFill>
        <p:spPr>
          <a:xfrm>
            <a:off x="11471910" y="0"/>
            <a:ext cx="720090" cy="720090"/>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2020/12/21</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2" name="副标题 2"/>
          <p:cNvSpPr>
            <a:spLocks noGrp="1"/>
          </p:cNvSpPr>
          <p:nvPr>
            <p:ph type="subTitle" idx="3" hasCustomPrompt="1"/>
            <p:custDataLst>
              <p:tags r:id="rId4"/>
            </p:custDataLst>
          </p:nvPr>
        </p:nvSpPr>
        <p:spPr>
          <a:xfrm>
            <a:off x="4521236" y="2976598"/>
            <a:ext cx="6857365" cy="825334"/>
          </a:xfrm>
        </p:spPr>
        <p:txBody>
          <a:bodyPr vert="horz" wrap="square" lIns="0" tIns="0" rIns="0" bIns="0" rtlCol="0">
            <a:normAutofit/>
          </a:bodyPr>
          <a:lstStyle>
            <a:lvl1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18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3" name="标题 3"/>
          <p:cNvSpPr>
            <a:spLocks noGrp="1"/>
          </p:cNvSpPr>
          <p:nvPr>
            <p:ph type="ctrTitle" idx="2" hasCustomPrompt="1"/>
            <p:custDataLst>
              <p:tags r:id="rId5"/>
            </p:custDataLst>
          </p:nvPr>
        </p:nvSpPr>
        <p:spPr>
          <a:xfrm>
            <a:off x="4521236" y="2000603"/>
            <a:ext cx="6858000" cy="845820"/>
          </a:xfrm>
        </p:spPr>
        <p:txBody>
          <a:bodyPr vert="horz" wrap="square" lIns="0" tIns="0" rIns="0" bIns="0" rtlCol="0" anchor="b" anchorCtr="0">
            <a:normAutofit fontScale="90000"/>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5500" b="1" i="0" u="none" strike="noStrike" kern="1200" cap="none" spc="500" normalizeH="0" baseline="0" noProof="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5"/>
          <a:stretch>
            <a:fillRect/>
          </a:stretch>
        </p:blipFill>
        <p:spPr>
          <a:xfrm>
            <a:off x="11471910" y="6132531"/>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2020/12/21</a:t>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5"/>
          <a:stretch>
            <a:fillRect/>
          </a:stretch>
        </p:blipFill>
        <p:spPr>
          <a:xfrm>
            <a:off x="11471910" y="6132531"/>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2020/12/21</a:t>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58" name="图片 57"/>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7498080" y="1274341"/>
            <a:ext cx="4389120" cy="4309317"/>
          </a:xfrm>
          <a:prstGeom prst="rect">
            <a:avLst/>
          </a:prstGeom>
        </p:spPr>
      </p:pic>
      <p:pic>
        <p:nvPicPr>
          <p:cNvPr id="52" name="图片 51"/>
          <p:cNvPicPr>
            <a:picLocks noChangeAspect="1"/>
          </p:cNvPicPr>
          <p:nvPr>
            <p:custDataLst>
              <p:tags r:id="rId2"/>
            </p:custDataLst>
          </p:nvPr>
        </p:nvPicPr>
        <p:blipFill>
          <a:blip r:embed="rId5"/>
          <a:stretch>
            <a:fillRect/>
          </a:stretch>
        </p:blipFill>
        <p:spPr>
          <a:xfrm>
            <a:off x="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2020/12/21</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2020/12/21</a:t>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5"/>
          <a:stretch>
            <a:fillRect/>
          </a:stretch>
        </p:blipFill>
        <p:spPr>
          <a:xfrm>
            <a:off x="11471910" y="6132531"/>
            <a:ext cx="720090"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9EFD9D74-47D9-4702-A33C-335B63B48DBF}" type="datetimeFigureOut">
              <a:rPr lang="zh-CN" altLang="en-US" smtClean="0"/>
              <a:t>2020/12/21</a:t>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5"/>
          <a:stretch>
            <a:fillRect/>
          </a:stretch>
        </p:blipFill>
        <p:spPr>
          <a:xfrm>
            <a:off x="11471910" y="6132531"/>
            <a:ext cx="720090"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2020/12/21</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5"/>
          <a:stretch>
            <a:fillRect/>
          </a:stretch>
        </p:blipFill>
        <p:spPr>
          <a:xfrm>
            <a:off x="11471910" y="6132531"/>
            <a:ext cx="720090" cy="72009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2020/12/21</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92" name="图片 91"/>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2020/12/21</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2" name="文本占位符 2"/>
          <p:cNvSpPr>
            <a:spLocks noGrp="1"/>
          </p:cNvSpPr>
          <p:nvPr>
            <p:ph type="body" idx="1" hasCustomPrompt="1"/>
            <p:custDataLst>
              <p:tags r:id="rId2"/>
            </p:custDataLst>
          </p:nvPr>
        </p:nvSpPr>
        <p:spPr>
          <a:xfrm>
            <a:off x="1652905" y="1650127"/>
            <a:ext cx="8889429" cy="1128235"/>
          </a:xfrm>
        </p:spPr>
        <p:txBody>
          <a:bodyPr vert="horz" wrap="square" lIns="0" tIns="0" rIns="0" bIns="0" rtlCol="0" anchor="b"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6" name="标题 4"/>
          <p:cNvSpPr>
            <a:spLocks noGrp="1"/>
          </p:cNvSpPr>
          <p:nvPr>
            <p:ph type="title" hasCustomPrompt="1"/>
            <p:custDataLst>
              <p:tags r:id="rId3"/>
            </p:custDataLst>
          </p:nvPr>
        </p:nvSpPr>
        <p:spPr>
          <a:xfrm>
            <a:off x="1652270" y="2930762"/>
            <a:ext cx="8890064" cy="2277110"/>
          </a:xfrm>
        </p:spPr>
        <p:txBody>
          <a:bodyPr vert="horz" wrap="square" lIns="0" tIns="0" rIns="0" bIns="0" rtlCol="0" anchor="t"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7400" b="1" i="0" u="none" strike="noStrike" kern="1200" cap="none" spc="700" normalizeH="0" baseline="0" noProof="0" dirty="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8"/>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9"/>
          <a:stretch>
            <a:fillRect/>
          </a:stretch>
        </p:blipFill>
        <p:spPr>
          <a:xfrm>
            <a:off x="11471910" y="6132531"/>
            <a:ext cx="720090" cy="720090"/>
          </a:xfrm>
          <a:prstGeom prst="rect">
            <a:avLst/>
          </a:prstGeom>
        </p:spPr>
      </p:pic>
      <p:sp>
        <p:nvSpPr>
          <p:cNvPr id="2" name="标题 1"/>
          <p:cNvSpPr>
            <a:spLocks noGrp="1"/>
          </p:cNvSpPr>
          <p:nvPr>
            <p:ph type="title"/>
            <p:custDataLst>
              <p:tags r:id="rId3"/>
            </p:custDataLst>
          </p:nvPr>
        </p:nvSpPr>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2020/12/21</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6" name="矩形 5"/>
          <p:cNvSpPr/>
          <p:nvPr>
            <p:custDataLst>
              <p:tags r:id="rId1"/>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52" name="图片 51"/>
          <p:cNvPicPr>
            <a:picLocks noChangeAspect="1"/>
          </p:cNvPicPr>
          <p:nvPr>
            <p:custDataLst>
              <p:tags r:id="rId2"/>
            </p:custDataLst>
          </p:nvPr>
        </p:nvPicPr>
        <p:blipFill>
          <a:blip r:embed="rId10"/>
          <a:stretch>
            <a:fillRect/>
          </a:stretch>
        </p:blipFill>
        <p:spPr>
          <a:xfrm>
            <a:off x="11471910" y="0"/>
            <a:ext cx="720090" cy="720090"/>
          </a:xfrm>
          <a:prstGeom prst="rect">
            <a:avLst/>
          </a:prstGeom>
        </p:spPr>
      </p:pic>
      <p:pic>
        <p:nvPicPr>
          <p:cNvPr id="62" name="图片 61"/>
          <p:cNvPicPr>
            <a:picLocks noChangeAspect="1"/>
          </p:cNvPicPr>
          <p:nvPr>
            <p:custDataLst>
              <p:tags r:id="rId3"/>
            </p:custDataLst>
          </p:nvPr>
        </p:nvPicPr>
        <p:blipFill>
          <a:blip r:embed="rId11"/>
          <a:stretch>
            <a:fillRect/>
          </a:stretch>
        </p:blipFill>
        <p:spPr>
          <a:xfrm>
            <a:off x="0" y="6137910"/>
            <a:ext cx="720090" cy="720090"/>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2020/12/21</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6" name="矩形 5"/>
          <p:cNvSpPr/>
          <p:nvPr>
            <p:custDataLst>
              <p:tags r:id="rId1"/>
            </p:custDataLst>
          </p:nvPr>
        </p:nvSpPr>
        <p:spPr>
          <a:xfrm>
            <a:off x="0" y="-10800"/>
            <a:ext cx="4827588"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52" name="图片 51"/>
          <p:cNvPicPr>
            <a:picLocks noChangeAspect="1"/>
          </p:cNvPicPr>
          <p:nvPr>
            <p:custDataLst>
              <p:tags r:id="rId2"/>
            </p:custDataLst>
          </p:nvPr>
        </p:nvPicPr>
        <p:blipFill>
          <a:blip r:embed="rId11"/>
          <a:stretch>
            <a:fillRect/>
          </a:stretch>
        </p:blipFill>
        <p:spPr>
          <a:xfrm>
            <a:off x="0" y="-10800"/>
            <a:ext cx="720090" cy="720090"/>
          </a:xfrm>
          <a:prstGeom prst="rect">
            <a:avLst/>
          </a:prstGeom>
        </p:spPr>
      </p:pic>
      <p:pic>
        <p:nvPicPr>
          <p:cNvPr id="62" name="图片 61"/>
          <p:cNvPicPr>
            <a:picLocks noChangeAspect="1"/>
          </p:cNvPicPr>
          <p:nvPr>
            <p:custDataLst>
              <p:tags r:id="rId3"/>
            </p:custDataLst>
          </p:nvPr>
        </p:nvPicPr>
        <p:blipFill>
          <a:blip r:embed="rId12"/>
          <a:stretch>
            <a:fillRect/>
          </a:stretch>
        </p:blipFill>
        <p:spPr>
          <a:xfrm>
            <a:off x="11471910" y="6137910"/>
            <a:ext cx="720090" cy="720090"/>
          </a:xfrm>
          <a:prstGeom prst="rect">
            <a:avLst/>
          </a:prstGeom>
        </p:spPr>
      </p:pic>
      <p:sp>
        <p:nvSpPr>
          <p:cNvPr id="2" name="标题 1"/>
          <p:cNvSpPr>
            <a:spLocks noGrp="1"/>
          </p:cNvSpPr>
          <p:nvPr>
            <p:ph type="title" hasCustomPrompt="1"/>
            <p:custDataLst>
              <p:tags r:id="rId4"/>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6" name="矩形 5"/>
          <p:cNvSpPr/>
          <p:nvPr>
            <p:custDataLst>
              <p:tags r:id="rId1"/>
            </p:custDataLst>
          </p:nvPr>
        </p:nvSpPr>
        <p:spPr>
          <a:xfrm>
            <a:off x="0" y="-10800"/>
            <a:ext cx="121896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52" name="图片 51"/>
          <p:cNvPicPr>
            <a:picLocks noChangeAspect="1"/>
          </p:cNvPicPr>
          <p:nvPr>
            <p:custDataLst>
              <p:tags r:id="rId2"/>
            </p:custDataLst>
          </p:nvPr>
        </p:nvPicPr>
        <p:blipFill>
          <a:blip r:embed="rId11"/>
          <a:stretch>
            <a:fillRect/>
          </a:stretch>
        </p:blipFill>
        <p:spPr>
          <a:xfrm>
            <a:off x="0" y="6137910"/>
            <a:ext cx="720090" cy="720090"/>
          </a:xfrm>
          <a:prstGeom prst="rect">
            <a:avLst/>
          </a:prstGeom>
        </p:spPr>
      </p:pic>
      <p:pic>
        <p:nvPicPr>
          <p:cNvPr id="62" name="图片 61"/>
          <p:cNvPicPr>
            <a:picLocks noChangeAspect="1"/>
          </p:cNvPicPr>
          <p:nvPr>
            <p:custDataLst>
              <p:tags r:id="rId3"/>
            </p:custDataLst>
          </p:nvPr>
        </p:nvPicPr>
        <p:blipFill>
          <a:blip r:embed="rId12"/>
          <a:stretch>
            <a:fillRect/>
          </a:stretch>
        </p:blipFill>
        <p:spPr>
          <a:xfrm>
            <a:off x="11471910" y="6137910"/>
            <a:ext cx="720090" cy="720090"/>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6" name="矩形 5"/>
          <p:cNvSpPr/>
          <p:nvPr>
            <p:custDataLst>
              <p:tags r:id="rId1"/>
            </p:custDataLst>
          </p:nvPr>
        </p:nvSpPr>
        <p:spPr>
          <a:xfrm>
            <a:off x="0" y="5029200"/>
            <a:ext cx="121896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52" name="图片 51"/>
          <p:cNvPicPr>
            <a:picLocks noChangeAspect="1"/>
          </p:cNvPicPr>
          <p:nvPr>
            <p:custDataLst>
              <p:tags r:id="rId2"/>
            </p:custDataLst>
          </p:nvPr>
        </p:nvPicPr>
        <p:blipFill>
          <a:blip r:embed="rId11"/>
          <a:stretch>
            <a:fillRect/>
          </a:stretch>
        </p:blipFill>
        <p:spPr>
          <a:xfrm>
            <a:off x="0" y="0"/>
            <a:ext cx="720090" cy="720090"/>
          </a:xfrm>
          <a:prstGeom prst="rect">
            <a:avLst/>
          </a:prstGeom>
        </p:spPr>
      </p:pic>
      <p:pic>
        <p:nvPicPr>
          <p:cNvPr id="62" name="图片 61"/>
          <p:cNvPicPr>
            <a:picLocks noChangeAspect="1"/>
          </p:cNvPicPr>
          <p:nvPr>
            <p:custDataLst>
              <p:tags r:id="rId3"/>
            </p:custDataLst>
          </p:nvPr>
        </p:nvPicPr>
        <p:blipFill>
          <a:blip r:embed="rId12"/>
          <a:stretch>
            <a:fillRect/>
          </a:stretch>
        </p:blipFill>
        <p:spPr>
          <a:xfrm>
            <a:off x="11471910" y="-5379"/>
            <a:ext cx="720090" cy="720090"/>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6" name="矩形 5"/>
          <p:cNvSpPr/>
          <p:nvPr>
            <p:custDataLst>
              <p:tags r:id="rId1"/>
            </p:custDataLst>
          </p:nvPr>
        </p:nvSpPr>
        <p:spPr>
          <a:xfrm>
            <a:off x="0" y="-10800"/>
            <a:ext cx="121896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52" name="图片 51"/>
          <p:cNvPicPr>
            <a:picLocks noChangeAspect="1"/>
          </p:cNvPicPr>
          <p:nvPr>
            <p:custDataLst>
              <p:tags r:id="rId2"/>
            </p:custDataLst>
          </p:nvPr>
        </p:nvPicPr>
        <p:blipFill>
          <a:blip r:embed="rId13"/>
          <a:stretch>
            <a:fillRect/>
          </a:stretch>
        </p:blipFill>
        <p:spPr>
          <a:xfrm>
            <a:off x="11469510" y="-10800"/>
            <a:ext cx="720090" cy="720090"/>
          </a:xfrm>
          <a:prstGeom prst="rect">
            <a:avLst/>
          </a:prstGeom>
        </p:spPr>
      </p:pic>
      <p:pic>
        <p:nvPicPr>
          <p:cNvPr id="62" name="图片 61"/>
          <p:cNvPicPr>
            <a:picLocks noChangeAspect="1"/>
          </p:cNvPicPr>
          <p:nvPr>
            <p:custDataLst>
              <p:tags r:id="rId3"/>
            </p:custDataLst>
          </p:nvPr>
        </p:nvPicPr>
        <p:blipFill>
          <a:blip r:embed="rId14"/>
          <a:stretch>
            <a:fillRect/>
          </a:stretch>
        </p:blipFill>
        <p:spPr>
          <a:xfrm>
            <a:off x="0" y="6137910"/>
            <a:ext cx="720090" cy="72009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6" name="矩形 5"/>
          <p:cNvSpPr/>
          <p:nvPr>
            <p:custDataLst>
              <p:tags r:id="rId1"/>
            </p:custDataLst>
          </p:nvPr>
        </p:nvSpPr>
        <p:spPr>
          <a:xfrm>
            <a:off x="0" y="959400"/>
            <a:ext cx="12189600" cy="49391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52" name="图片 51"/>
          <p:cNvPicPr>
            <a:picLocks noChangeAspect="1"/>
          </p:cNvPicPr>
          <p:nvPr>
            <p:custDataLst>
              <p:tags r:id="rId2"/>
            </p:custDataLst>
          </p:nvPr>
        </p:nvPicPr>
        <p:blipFill>
          <a:blip r:embed="rId10"/>
          <a:stretch>
            <a:fillRect/>
          </a:stretch>
        </p:blipFill>
        <p:spPr>
          <a:xfrm>
            <a:off x="10438461" y="5104461"/>
            <a:ext cx="1753527" cy="1753527"/>
          </a:xfrm>
          <a:prstGeom prst="rect">
            <a:avLst/>
          </a:prstGeom>
        </p:spPr>
      </p:pic>
      <p:pic>
        <p:nvPicPr>
          <p:cNvPr id="62" name="图片 61"/>
          <p:cNvPicPr>
            <a:picLocks noChangeAspect="1"/>
          </p:cNvPicPr>
          <p:nvPr>
            <p:custDataLst>
              <p:tags r:id="rId3"/>
            </p:custDataLst>
          </p:nvPr>
        </p:nvPicPr>
        <p:blipFill>
          <a:blip r:embed="rId11"/>
          <a:stretch>
            <a:fillRect/>
          </a:stretch>
        </p:blipFill>
        <p:spPr>
          <a:xfrm>
            <a:off x="0" y="-10802"/>
            <a:ext cx="1753527" cy="1753527"/>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7" name="Text Placeholder 21"/>
          <p:cNvSpPr>
            <a:spLocks noGrp="1"/>
          </p:cNvSpPr>
          <p:nvPr>
            <p:ph type="body" sz="quarter" idx="13" hasCustomPrompt="1"/>
          </p:nvPr>
        </p:nvSpPr>
        <p:spPr>
          <a:xfrm>
            <a:off x="137795" y="314960"/>
            <a:ext cx="4890135" cy="910590"/>
          </a:xfrm>
        </p:spPr>
        <p:txBody>
          <a:bodyPr anchor="ctr">
            <a:normAutofit/>
          </a:bodyPr>
          <a:lstStyle>
            <a:lvl1pPr marL="0" indent="0">
              <a:buNone/>
              <a:defRPr sz="2800">
                <a:latin typeface="微软雅黑" panose="020B0503020204020204" pitchFamily="34" charset="-122"/>
                <a:ea typeface="微软雅黑" panose="020B0503020204020204" pitchFamily="34" charset="-122"/>
              </a:defRPr>
            </a:lvl1pPr>
          </a:lstStyle>
          <a:p>
            <a:pPr lvl="0"/>
            <a:r>
              <a:rPr lang="en-US" dirty="0"/>
              <a:t>TITLE HERE</a:t>
            </a:r>
          </a:p>
        </p:txBody>
      </p:sp>
      <p:pic>
        <p:nvPicPr>
          <p:cNvPr id="10" name="图片 9"/>
          <p:cNvPicPr>
            <a:picLocks noChangeAspect="1"/>
          </p:cNvPicPr>
          <p:nvPr userDrawn="1"/>
        </p:nvPicPr>
        <p:blipFill>
          <a:blip r:embed="rId2" cstate="email"/>
          <a:stretch>
            <a:fillRect/>
          </a:stretch>
        </p:blipFill>
        <p:spPr>
          <a:xfrm>
            <a:off x="9935527" y="82550"/>
            <a:ext cx="2192338" cy="775940"/>
          </a:xfrm>
          <a:prstGeom prst="rect">
            <a:avLst/>
          </a:prstGeom>
        </p:spPr>
      </p:pic>
      <p:pic>
        <p:nvPicPr>
          <p:cNvPr id="4" name="图片 3"/>
          <p:cNvPicPr>
            <a:picLocks noChangeAspect="1"/>
          </p:cNvPicPr>
          <p:nvPr userDrawn="1"/>
        </p:nvPicPr>
        <p:blipFill>
          <a:blip r:embed="rId3"/>
          <a:stretch>
            <a:fillRect/>
          </a:stretch>
        </p:blipFill>
        <p:spPr>
          <a:xfrm>
            <a:off x="10335895" y="5059045"/>
            <a:ext cx="1856105" cy="1741170"/>
          </a:xfrm>
          <a:prstGeom prst="rect">
            <a:avLst/>
          </a:prstGeom>
        </p:spPr>
      </p:pic>
    </p:spTree>
    <p:extLst>
      <p:ext uri="{BB962C8B-B14F-4D97-AF65-F5344CB8AC3E}">
        <p14:creationId xmlns:p14="http://schemas.microsoft.com/office/powerpoint/2010/main" val="459376582"/>
      </p:ext>
    </p:extLst>
  </p:cSld>
  <p:clrMapOvr>
    <a:masterClrMapping/>
  </p:clrMapOvr>
  <p:transition spd="slow" advClick="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53C7E11-5CA3-42E2-BB12-10E6957F8401}" type="datetimeFigureOut">
              <a:rPr lang="zh-CN" altLang="en-US" smtClean="0"/>
              <a:t>2020/12/21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53C7E11-5CA3-42E2-BB12-10E6957F8401}" type="datetimeFigureOut">
              <a:rPr lang="zh-CN" altLang="en-US" smtClean="0"/>
              <a:t>2020/12/21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53C7E11-5CA3-42E2-BB12-10E6957F8401}" type="datetimeFigureOut">
              <a:rPr lang="zh-CN" altLang="en-US" smtClean="0"/>
              <a:t>2020/12/21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3C7E11-5CA3-42E2-BB12-10E6957F8401}" type="datetimeFigureOut">
              <a:rPr lang="zh-CN" altLang="en-US" smtClean="0"/>
              <a:t>2020/12/21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3C7E11-5CA3-42E2-BB12-10E6957F8401}" type="datetimeFigureOut">
              <a:rPr lang="zh-CN" altLang="en-US" smtClean="0"/>
              <a:t>2020/12/21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3C7E11-5CA3-42E2-BB12-10E6957F8401}" type="datetimeFigureOut">
              <a:rPr lang="zh-CN" altLang="en-US" smtClean="0"/>
              <a:t>2020/12/21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6.xml"/><Relationship Id="rId3" Type="http://schemas.openxmlformats.org/officeDocument/2006/relationships/tags" Target="../tags/tag1.xml"/><Relationship Id="rId7" Type="http://schemas.openxmlformats.org/officeDocument/2006/relationships/tags" Target="../tags/tag5.xml"/><Relationship Id="rId2"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ags" Target="../tags/tag13.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ags" Target="../tags/tag15.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ags" Target="../tags/tag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3C7E11-5CA3-42E2-BB12-10E6957F8401}" type="datetimeFigureOut">
              <a:rPr lang="zh-CN" altLang="en-US" smtClean="0"/>
              <a:t>2020/12/21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549683-7A1C-428F-A1AB-09A0BBD3CCF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3"/>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4"/>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5"/>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2020/12/21</a:t>
            </a:fld>
            <a:endParaRPr lang="zh-CN" altLang="en-US"/>
          </a:p>
        </p:txBody>
      </p:sp>
      <p:sp>
        <p:nvSpPr>
          <p:cNvPr id="5" name="页脚占位符 4"/>
          <p:cNvSpPr>
            <a:spLocks noGrp="1"/>
          </p:cNvSpPr>
          <p:nvPr>
            <p:ph type="ftr" sz="quarter" idx="3"/>
            <p:custDataLst>
              <p:tags r:id="rId6"/>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7"/>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0" r:id="rId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1"/>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2"/>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2020/12/21</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02.xml"/><Relationship Id="rId1" Type="http://schemas.openxmlformats.org/officeDocument/2006/relationships/tags" Target="../tags/tag10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 Id="rId4"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slideLayout" Target="../slideLayouts/slideLayout10.xml"/><Relationship Id="rId1" Type="http://schemas.openxmlformats.org/officeDocument/2006/relationships/tags" Target="../tags/tag125.xml"/></Relationships>
</file>

<file path=ppt/slides/_rels/slide12.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5" Type="http://schemas.openxmlformats.org/officeDocument/2006/relationships/image" Target="../media/image18.png"/><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tags" Target="../tags/tag131.xml"/><Relationship Id="rId7" Type="http://schemas.openxmlformats.org/officeDocument/2006/relationships/image" Target="../media/image21.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 Id="rId5" Type="http://schemas.openxmlformats.org/officeDocument/2006/relationships/image" Target="../media/image22.png"/><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 Id="rId5" Type="http://schemas.openxmlformats.org/officeDocument/2006/relationships/image" Target="../media/image23.png"/><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 Id="rId5" Type="http://schemas.openxmlformats.org/officeDocument/2006/relationships/image" Target="../media/image24.png"/><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5" Type="http://schemas.openxmlformats.org/officeDocument/2006/relationships/image" Target="../media/image27.png"/><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10.jpeg"/><Relationship Id="rId5" Type="http://schemas.openxmlformats.org/officeDocument/2006/relationships/slideLayout" Target="../slideLayouts/slideLayout10.xml"/><Relationship Id="rId4" Type="http://schemas.openxmlformats.org/officeDocument/2006/relationships/tags" Target="../tags/tag106.xml"/></Relationships>
</file>

<file path=ppt/slides/_rels/slide20.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 Id="rId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 Id="rId4"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tags" Target="../tags/tag162.xml"/><Relationship Id="rId5" Type="http://schemas.openxmlformats.org/officeDocument/2006/relationships/image" Target="../media/image32.emf"/><Relationship Id="rId4"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 Id="rId4"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 Id="rId4"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07.xml"/></Relationships>
</file>

<file path=ppt/slides/_rels/slide30.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 Id="rId4"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 Id="rId5" Type="http://schemas.openxmlformats.org/officeDocument/2006/relationships/image" Target="../media/image38.emf"/><Relationship Id="rId4"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188.xml"/><Relationship Id="rId7" Type="http://schemas.openxmlformats.org/officeDocument/2006/relationships/notesSlide" Target="../notesSlides/notesSlide2.xml"/><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slideLayout" Target="../slideLayouts/slideLayout7.xml"/><Relationship Id="rId5" Type="http://schemas.openxmlformats.org/officeDocument/2006/relationships/tags" Target="../tags/tag190.xml"/><Relationship Id="rId4" Type="http://schemas.openxmlformats.org/officeDocument/2006/relationships/tags" Target="../tags/tag189.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Layout" Target="../slideLayouts/slideLayout10.xml"/><Relationship Id="rId1" Type="http://schemas.openxmlformats.org/officeDocument/2006/relationships/tags" Target="../tags/tag108.xml"/></Relationships>
</file>

<file path=ppt/slides/_rels/slide5.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image" Target="../media/image12.emf"/><Relationship Id="rId4"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 Id="rId4"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Layout" Target="../slideLayouts/slideLayout30.xml"/><Relationship Id="rId1" Type="http://schemas.openxmlformats.org/officeDocument/2006/relationships/tags" Target="../tags/tag115.xml"/></Relationships>
</file>

<file path=ppt/slides/_rels/slide8.xml.rels><?xml version="1.0" encoding="UTF-8" standalone="yes"?>
<Relationships xmlns="http://schemas.openxmlformats.org/package/2006/relationships"><Relationship Id="rId3" Type="http://schemas.openxmlformats.org/officeDocument/2006/relationships/tags" Target="../tags/tag118.xml"/><Relationship Id="rId7" Type="http://schemas.openxmlformats.org/officeDocument/2006/relationships/image" Target="../media/image16.emf"/><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 Id="rId4"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3"/>
            <p:custDataLst>
              <p:tags r:id="rId2"/>
            </p:custDataLst>
          </p:nvPr>
        </p:nvSpPr>
        <p:spPr/>
        <p:txBody>
          <a:bodyPr>
            <a:normAutofit fontScale="90000"/>
          </a:bodyPr>
          <a:lstStyle/>
          <a:p>
            <a:pPr marL="0" indent="0" algn="ctr">
              <a:lnSpc>
                <a:spcPct val="120000"/>
              </a:lnSpc>
              <a:spcBef>
                <a:spcPts val="0"/>
              </a:spcBef>
              <a:spcAft>
                <a:spcPts val="0"/>
              </a:spcAft>
              <a:buSzPct val="100000"/>
              <a:buNone/>
            </a:pPr>
            <a:r>
              <a:rPr lang="zh-CN" altLang="en-US" sz="6600" dirty="0">
                <a:sym typeface="+mn-ea"/>
              </a:rPr>
              <a:t>上海麦士&amp;予芯智能 </a:t>
            </a:r>
            <a:br>
              <a:rPr lang="zh-CN" altLang="en-US" sz="6600" dirty="0">
                <a:sym typeface="+mn-ea"/>
              </a:rPr>
            </a:br>
            <a:r>
              <a:rPr lang="zh-CN" altLang="en-US" sz="6600" dirty="0">
                <a:sym typeface="+mn-ea"/>
              </a:rPr>
              <a:t>联合开发          </a:t>
            </a:r>
          </a:p>
        </p:txBody>
      </p:sp>
    </p:spTree>
    <p:custDataLst>
      <p:tags r:id="rId1"/>
    </p:custDataLst>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实际问题</a:t>
            </a:r>
          </a:p>
        </p:txBody>
      </p:sp>
      <p:sp>
        <p:nvSpPr>
          <p:cNvPr id="2" name="文本框 1">
            <a:extLst>
              <a:ext uri="{FF2B5EF4-FFF2-40B4-BE49-F238E27FC236}">
                <a16:creationId xmlns:a16="http://schemas.microsoft.com/office/drawing/2014/main" id="{AA9C3D36-D8BB-45CC-84D4-C717717B57AD}"/>
              </a:ext>
            </a:extLst>
          </p:cNvPr>
          <p:cNvSpPr txBox="1"/>
          <p:nvPr/>
        </p:nvSpPr>
        <p:spPr>
          <a:xfrm>
            <a:off x="874295" y="1339516"/>
            <a:ext cx="10178716" cy="400109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发射频率偏移过大</a:t>
            </a:r>
            <a:endParaRPr lang="en-US" altLang="zh-CN" dirty="0"/>
          </a:p>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嵌入式系统的时钟主要来源于晶振。如果</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2.4GHz</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的发射频率偏移过大，通常就是晶振产生的时钟出了偏差。芯片厂家都会在规格书里标明对晶振参数的要求，我们主要关心的是晶振的频率公差和负载电容，这两个参数是影响晶振频率误差的主要参数。比如</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Nordic</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nRF52832</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对</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32MHz</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晶振的要求是公差±</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40ppm</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，负载电容</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12pF</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。我们在晶振选型的时候一定要注意。但由于</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PCB</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设计、电容本身的误差等因素，即使晶振本身符合要求，也难以保证频率的误差在要求的公差内。为了应对这种情况，不少芯片厂家选择在芯片内部给晶振增加了容值可调的补偿电容，通过寄存器（或者说软件）进行调整。对补偿电容进行调整后，通常能够使得频偏达到只有±</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10kHz</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左右。</a:t>
            </a:r>
          </a:p>
          <a:p>
            <a:pPr marL="285750" indent="-285750">
              <a:buFont typeface="Arial" panose="020B0604020202020204" pitchFamily="34" charset="0"/>
              <a:buChar char="•"/>
            </a:pPr>
            <a:r>
              <a:rPr lang="zh-CN" altLang="en-US" dirty="0"/>
              <a:t>发射功率不足或者接收灵敏度不够</a:t>
            </a:r>
            <a:endParaRPr lang="en-US" altLang="zh-CN" dirty="0"/>
          </a:p>
          <a:p>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以发射功率不足为例，去掉匹配和天线部分，直接测试巴伦后输出的功率，经验上来说如果衰减了</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5dBm</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以上，那就肯定是有大问题了。修正的方法通常是调整</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PCB</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布局，尽量按照厂商的推荐进行设计。若还是无法解决，那就要考虑重新设计巴伦了。</a:t>
            </a:r>
            <a:r>
              <a:rPr lang="zh-CN" altLang="zh-CN" sz="1800" kern="0" dirty="0">
                <a:effectLst/>
                <a:ea typeface="宋体" panose="02010600030101010101" pitchFamily="2" charset="-122"/>
                <a:cs typeface="宋体" panose="02010600030101010101" pitchFamily="2" charset="-122"/>
              </a:rPr>
              <a:t>如果巴伦后的输出功率没有问题，那就是匹配电路和天线的问题。通过调整匹配电路的或者重新设计天线来解决。</a:t>
            </a:r>
            <a:endParaRPr lang="en-US" altLang="zh-CN" dirty="0"/>
          </a:p>
        </p:txBody>
      </p:sp>
    </p:spTree>
    <p:custDataLst>
      <p:tags r:id="rId1"/>
    </p:custDataLst>
    <p:extLst>
      <p:ext uri="{BB962C8B-B14F-4D97-AF65-F5344CB8AC3E}">
        <p14:creationId xmlns:p14="http://schemas.microsoft.com/office/powerpoint/2010/main" val="2826659286"/>
      </p:ext>
    </p:extLst>
  </p:cSld>
  <p:clrMapOvr>
    <a:masterClrMapping/>
  </p:clrMapOvr>
  <p:transition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43510"/>
            <a:ext cx="9308465" cy="910590"/>
          </a:xfrm>
        </p:spPr>
        <p:txBody>
          <a:bodyPr>
            <a:normAutofit/>
          </a:bodyPr>
          <a:lstStyle/>
          <a:p>
            <a:pPr indent="0" algn="l"/>
            <a:r>
              <a:rPr lang="en-US" altLang="zh-CN" dirty="0">
                <a:cs typeface="微软雅黑" panose="020B0503020204020204" pitchFamily="34" charset="-122"/>
                <a:sym typeface="+mn-ea"/>
              </a:rPr>
              <a:t>Link Layer(LL)</a:t>
            </a:r>
            <a:endParaRPr lang="zh-CN" altLang="en-US" dirty="0">
              <a:cs typeface="微软雅黑" panose="020B0503020204020204" pitchFamily="34" charset="-122"/>
              <a:sym typeface="+mn-ea"/>
            </a:endParaRPr>
          </a:p>
        </p:txBody>
      </p:sp>
      <p:pic>
        <p:nvPicPr>
          <p:cNvPr id="6" name="图片 5">
            <a:extLst>
              <a:ext uri="{FF2B5EF4-FFF2-40B4-BE49-F238E27FC236}">
                <a16:creationId xmlns:a16="http://schemas.microsoft.com/office/drawing/2014/main" id="{36FAB5DB-4407-4E80-8E6B-F2219495B994}"/>
              </a:ext>
            </a:extLst>
          </p:cNvPr>
          <p:cNvPicPr/>
          <p:nvPr/>
        </p:nvPicPr>
        <p:blipFill>
          <a:blip r:embed="rId3"/>
          <a:stretch>
            <a:fillRect/>
          </a:stretch>
        </p:blipFill>
        <p:spPr>
          <a:xfrm>
            <a:off x="3395980" y="1054100"/>
            <a:ext cx="5400040" cy="5218430"/>
          </a:xfrm>
          <a:prstGeom prst="rect">
            <a:avLst/>
          </a:prstGeom>
        </p:spPr>
      </p:pic>
    </p:spTree>
    <p:custDataLst>
      <p:tags r:id="rId1"/>
    </p:custDataLst>
    <p:extLst>
      <p:ext uri="{BB962C8B-B14F-4D97-AF65-F5344CB8AC3E}">
        <p14:creationId xmlns:p14="http://schemas.microsoft.com/office/powerpoint/2010/main" val="1729294841"/>
      </p:ext>
    </p:extLst>
  </p:cSld>
  <p:clrMapOvr>
    <a:masterClrMapping/>
  </p:clrMapOvr>
  <p:transition spd="slow" advClick="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8D68083-44B1-43CA-8503-1ACFBB4A719F}"/>
              </a:ext>
            </a:extLst>
          </p:cNvPr>
          <p:cNvSpPr/>
          <p:nvPr>
            <p:custDataLst>
              <p:tags r:id="rId2"/>
            </p:custDataLst>
          </p:nvPr>
        </p:nvSpPr>
        <p:spPr>
          <a:xfrm>
            <a:off x="0" y="0"/>
            <a:ext cx="12192000" cy="90525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65D5C93-6EF6-4CD7-917A-721288050316}"/>
              </a:ext>
            </a:extLst>
          </p:cNvPr>
          <p:cNvSpPr txBox="1"/>
          <p:nvPr>
            <p:custDataLst>
              <p:tags r:id="rId3"/>
            </p:custDataLst>
          </p:nvPr>
        </p:nvSpPr>
        <p:spPr>
          <a:xfrm>
            <a:off x="104228" y="147828"/>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BLE</a:t>
            </a: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设备地址</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(Device Address)</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4" name="图片 13" descr="图片包含 游戏机&#10;&#10;描述已自动生成">
            <a:extLst>
              <a:ext uri="{FF2B5EF4-FFF2-40B4-BE49-F238E27FC236}">
                <a16:creationId xmlns:a16="http://schemas.microsoft.com/office/drawing/2014/main" id="{AC593530-841A-4159-9D7A-A1DB96B9A086}"/>
              </a:ext>
            </a:extLst>
          </p:cNvPr>
          <p:cNvPicPr/>
          <p:nvPr/>
        </p:nvPicPr>
        <p:blipFill>
          <a:blip r:embed="rId5"/>
          <a:stretch>
            <a:fillRect/>
          </a:stretch>
        </p:blipFill>
        <p:spPr>
          <a:xfrm>
            <a:off x="5999747" y="1945422"/>
            <a:ext cx="5736925" cy="3827317"/>
          </a:xfrm>
          <a:prstGeom prst="rect">
            <a:avLst/>
          </a:prstGeom>
        </p:spPr>
      </p:pic>
      <p:sp>
        <p:nvSpPr>
          <p:cNvPr id="15" name="文本框 14">
            <a:extLst>
              <a:ext uri="{FF2B5EF4-FFF2-40B4-BE49-F238E27FC236}">
                <a16:creationId xmlns:a16="http://schemas.microsoft.com/office/drawing/2014/main" id="{DD9B2A47-CD94-4844-B5ED-D74CD89C1542}"/>
              </a:ext>
            </a:extLst>
          </p:cNvPr>
          <p:cNvSpPr txBox="1"/>
          <p:nvPr/>
        </p:nvSpPr>
        <p:spPr>
          <a:xfrm>
            <a:off x="581526" y="1085261"/>
            <a:ext cx="5418221" cy="5201424"/>
          </a:xfrm>
          <a:prstGeom prst="rect">
            <a:avLst/>
          </a:prstGeom>
          <a:noFill/>
        </p:spPr>
        <p:txBody>
          <a:bodyPr wrap="square">
            <a:spAutoFit/>
          </a:bodyPr>
          <a:lstStyle/>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每个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设备都（至少）有一个设备地址，长度</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48</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bit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。类似于每个人都有个名字，用于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设备之间相互识别对方。</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设备发送数据时，经常需要包含设备地址，以向对方表明自己的身份。</a:t>
            </a:r>
            <a:endParaRPr lang="en-US" altLang="zh-CN" sz="1600"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的设备地址分为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Public</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Random</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两种；</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Random</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又分为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Static</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Private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两种；</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Private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又分为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Non-resolvable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Resolvable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两种。听起来有点复杂，其实分到最后就是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4</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种：</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Public</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Static</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Non-resolvable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Resolvable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600" kern="0" dirty="0">
                <a:effectLst/>
                <a:ea typeface="宋体" panose="02010600030101010101" pitchFamily="2" charset="-122"/>
                <a:cs typeface="宋体" panose="02010600030101010101" pitchFamily="2" charset="-122"/>
              </a:rPr>
              <a:t>这</a:t>
            </a:r>
            <a:r>
              <a:rPr lang="en-US" altLang="zh-CN" sz="1600" kern="0" dirty="0">
                <a:effectLst/>
                <a:ea typeface="宋体" panose="02010600030101010101" pitchFamily="2" charset="-122"/>
                <a:cs typeface="宋体" panose="02010600030101010101" pitchFamily="2" charset="-122"/>
              </a:rPr>
              <a:t>48</a:t>
            </a:r>
            <a:r>
              <a:rPr lang="zh-CN" altLang="zh-CN" sz="1600" kern="0" dirty="0">
                <a:effectLst/>
                <a:ea typeface="宋体" panose="02010600030101010101" pitchFamily="2" charset="-122"/>
                <a:cs typeface="宋体" panose="02010600030101010101" pitchFamily="2" charset="-122"/>
              </a:rPr>
              <a:t>个</a:t>
            </a:r>
            <a:r>
              <a:rPr lang="en-US" altLang="zh-CN" sz="1600" kern="0" dirty="0">
                <a:effectLst/>
                <a:ea typeface="宋体" panose="02010600030101010101" pitchFamily="2" charset="-122"/>
                <a:cs typeface="宋体" panose="02010600030101010101" pitchFamily="2" charset="-122"/>
              </a:rPr>
              <a:t>bit</a:t>
            </a:r>
            <a:r>
              <a:rPr lang="zh-CN" altLang="zh-CN" sz="1600" kern="0" dirty="0">
                <a:effectLst/>
                <a:ea typeface="宋体" panose="02010600030101010101" pitchFamily="2" charset="-122"/>
                <a:cs typeface="宋体" panose="02010600030101010101" pitchFamily="2" charset="-122"/>
              </a:rPr>
              <a:t>的值是怎么定义的呢？</a:t>
            </a:r>
            <a:endParaRPr lang="en-US" altLang="zh-CN" sz="1600" kern="0" dirty="0">
              <a:effectLst/>
              <a:ea typeface="宋体" panose="02010600030101010101" pitchFamily="2" charset="-122"/>
              <a:cs typeface="宋体" panose="02010600030101010101" pitchFamily="2" charset="-122"/>
            </a:endParaRP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传统蓝牙使用</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IEEE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定义的“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48-bit universal LAN MAC addresses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48</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bit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中的一部分需要向</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IEEE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申请（购买），然后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IEEE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会分配给厂商一个唯一的固定值。另一部分可以由厂商自己定义。通常是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部分各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24 bits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，高</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24 bits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由</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IEEE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分配；低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24bits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可以组成上千万种数值，由厂商分配给自己的蓝牙设备，保证每个设备的地址都是唯一的。</a:t>
            </a:r>
            <a:r>
              <a:rPr lang="en-US" altLang="zh-CN" sz="1600" kern="0" dirty="0">
                <a:effectLst/>
                <a:latin typeface="宋体" panose="02010600030101010101" pitchFamily="2" charset="-122"/>
                <a:cs typeface="宋体" panose="02010600030101010101" pitchFamily="2" charset="-122"/>
              </a:rPr>
              <a:t>BLE</a:t>
            </a:r>
            <a:r>
              <a:rPr lang="zh-CN" altLang="zh-CN" sz="1600" kern="0" dirty="0">
                <a:effectLst/>
                <a:ea typeface="宋体" panose="02010600030101010101" pitchFamily="2" charset="-122"/>
                <a:cs typeface="宋体" panose="02010600030101010101" pitchFamily="2" charset="-122"/>
              </a:rPr>
              <a:t>诞生的时候（</a:t>
            </a:r>
            <a:r>
              <a:rPr lang="en-US" altLang="zh-CN" sz="1600" kern="0" dirty="0">
                <a:effectLst/>
                <a:ea typeface="宋体" panose="02010600030101010101" pitchFamily="2" charset="-122"/>
                <a:cs typeface="宋体" panose="02010600030101010101" pitchFamily="2" charset="-122"/>
              </a:rPr>
              <a:t>v4.0</a:t>
            </a:r>
            <a:r>
              <a:rPr lang="zh-CN" altLang="zh-CN" sz="1600" kern="0" dirty="0">
                <a:effectLst/>
                <a:ea typeface="宋体" panose="02010600030101010101" pitchFamily="2" charset="-122"/>
                <a:cs typeface="宋体" panose="02010600030101010101" pitchFamily="2" charset="-122"/>
              </a:rPr>
              <a:t>），设备地址和传统蓝牙使用相同的定义。</a:t>
            </a:r>
            <a:r>
              <a:rPr lang="en-US" altLang="zh-CN" sz="1600" kern="0" dirty="0">
                <a:effectLst/>
                <a:ea typeface="宋体" panose="02010600030101010101" pitchFamily="2" charset="-122"/>
                <a:cs typeface="宋体" panose="02010600030101010101" pitchFamily="2" charset="-122"/>
              </a:rPr>
              <a:t>BLE</a:t>
            </a:r>
            <a:r>
              <a:rPr lang="zh-CN" altLang="zh-CN" sz="1600" kern="0" dirty="0">
                <a:effectLst/>
                <a:ea typeface="宋体" panose="02010600030101010101" pitchFamily="2" charset="-122"/>
                <a:cs typeface="宋体" panose="02010600030101010101" pitchFamily="2" charset="-122"/>
              </a:rPr>
              <a:t>协议内称为</a:t>
            </a:r>
            <a:r>
              <a:rPr lang="en-US" altLang="zh-CN" sz="1600" kern="0" dirty="0">
                <a:effectLst/>
                <a:latin typeface="Arial" panose="020B0604020202020204" pitchFamily="34" charset="0"/>
                <a:ea typeface="宋体" panose="02010600030101010101" pitchFamily="2" charset="-122"/>
                <a:cs typeface="Times New Roman" panose="02020603050405020304" pitchFamily="18" charset="0"/>
              </a:rPr>
              <a:t>Public device address</a:t>
            </a:r>
            <a:r>
              <a:rPr lang="zh-CN" altLang="en-US" sz="1600" kern="0" dirty="0">
                <a:effectLst/>
                <a:latin typeface="Arial" panose="020B0604020202020204" pitchFamily="34" charset="0"/>
                <a:ea typeface="宋体" panose="02010600030101010101" pitchFamily="2" charset="-122"/>
                <a:cs typeface="Times New Roman" panose="02020603050405020304" pitchFamily="18" charset="0"/>
              </a:rPr>
              <a:t>。</a:t>
            </a:r>
            <a:endParaRPr lang="zh-CN" altLang="zh-CN" sz="1600" kern="100" dirty="0">
              <a:effectLst/>
              <a:latin typeface="Arial" panose="020B0604020202020204" pitchFamily="34" charset="0"/>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203446159"/>
      </p:ext>
    </p:extLst>
  </p:cSld>
  <p:clrMapOvr>
    <a:masterClrMapping/>
  </p:clrMapOvr>
  <p:transition advClick="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8D68083-44B1-43CA-8503-1ACFBB4A719F}"/>
              </a:ext>
            </a:extLst>
          </p:cNvPr>
          <p:cNvSpPr/>
          <p:nvPr>
            <p:custDataLst>
              <p:tags r:id="rId2"/>
            </p:custDataLst>
          </p:nvPr>
        </p:nvSpPr>
        <p:spPr>
          <a:xfrm>
            <a:off x="0" y="0"/>
            <a:ext cx="12192000" cy="90525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65D5C93-6EF6-4CD7-917A-721288050316}"/>
              </a:ext>
            </a:extLst>
          </p:cNvPr>
          <p:cNvSpPr txBox="1"/>
          <p:nvPr>
            <p:custDataLst>
              <p:tags r:id="rId3"/>
            </p:custDataLst>
          </p:nvPr>
        </p:nvSpPr>
        <p:spPr>
          <a:xfrm>
            <a:off x="104228" y="147828"/>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Random Device Address</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文本框 14">
            <a:extLst>
              <a:ext uri="{FF2B5EF4-FFF2-40B4-BE49-F238E27FC236}">
                <a16:creationId xmlns:a16="http://schemas.microsoft.com/office/drawing/2014/main" id="{DD9B2A47-CD94-4844-B5ED-D74CD89C1542}"/>
              </a:ext>
            </a:extLst>
          </p:cNvPr>
          <p:cNvSpPr txBox="1"/>
          <p:nvPr/>
        </p:nvSpPr>
        <p:spPr>
          <a:xfrm>
            <a:off x="486831" y="1784172"/>
            <a:ext cx="5994801" cy="3754874"/>
          </a:xfrm>
          <a:prstGeom prst="rect">
            <a:avLst/>
          </a:prstGeom>
          <a:noFill/>
        </p:spPr>
        <p:txBody>
          <a:bodyPr wrap="square">
            <a:spAutoFit/>
          </a:bodyPr>
          <a:lstStyle/>
          <a:p>
            <a:pPr indent="266700" algn="just">
              <a:spcBef>
                <a:spcPts val="1200"/>
              </a:spcBef>
              <a:spcAft>
                <a:spcPts val="1200"/>
              </a:spcAft>
            </a:pPr>
            <a:r>
              <a:rPr lang="zh-CN" altLang="zh-CN" kern="0" dirty="0">
                <a:effectLst/>
                <a:ea typeface="宋体" panose="02010600030101010101" pitchFamily="2" charset="-122"/>
                <a:cs typeface="宋体" panose="02010600030101010101" pitchFamily="2" charset="-122"/>
              </a:rPr>
              <a:t>由于</a:t>
            </a:r>
            <a:r>
              <a:rPr lang="en-US" altLang="zh-CN" kern="0" dirty="0">
                <a:latin typeface="Arial" panose="020B0604020202020204" pitchFamily="34" charset="0"/>
                <a:ea typeface="宋体" panose="02010600030101010101" pitchFamily="2" charset="-122"/>
                <a:cs typeface="Times New Roman" panose="02020603050405020304" pitchFamily="18" charset="0"/>
              </a:rPr>
              <a:t>Public device address</a:t>
            </a:r>
            <a:r>
              <a:rPr lang="zh-CN" altLang="zh-CN" kern="0" dirty="0">
                <a:effectLst/>
                <a:ea typeface="宋体" panose="02010600030101010101" pitchFamily="2" charset="-122"/>
                <a:cs typeface="宋体" panose="02010600030101010101" pitchFamily="2" charset="-122"/>
              </a:rPr>
              <a:t>是唯一的，而且和实体硬件设备一对一绑定，第三方十分容易通过数据中的</a:t>
            </a:r>
            <a:r>
              <a:rPr lang="en-US" altLang="zh-CN" kern="0" dirty="0">
                <a:effectLst/>
                <a:ea typeface="宋体" panose="02010600030101010101" pitchFamily="2" charset="-122"/>
                <a:cs typeface="宋体" panose="02010600030101010101" pitchFamily="2" charset="-122"/>
              </a:rPr>
              <a:t>Public device address</a:t>
            </a:r>
            <a:r>
              <a:rPr lang="zh-CN" altLang="zh-CN" kern="0" dirty="0">
                <a:effectLst/>
                <a:ea typeface="宋体" panose="02010600030101010101" pitchFamily="2" charset="-122"/>
                <a:cs typeface="宋体" panose="02010600030101010101" pitchFamily="2" charset="-122"/>
              </a:rPr>
              <a:t>来追踪实体硬件设备的踪迹和数据，导致隐私泄露。随着社会对数据隐私的越来越重视，为了应对这种问题，在</a:t>
            </a:r>
            <a:r>
              <a:rPr lang="en-US" altLang="zh-CN" kern="0" dirty="0">
                <a:effectLst/>
                <a:ea typeface="宋体" panose="02010600030101010101" pitchFamily="2" charset="-122"/>
                <a:cs typeface="宋体" panose="02010600030101010101" pitchFamily="2" charset="-122"/>
              </a:rPr>
              <a:t>v4.2</a:t>
            </a:r>
            <a:r>
              <a:rPr lang="zh-CN" altLang="zh-CN" kern="0" dirty="0">
                <a:effectLst/>
                <a:ea typeface="宋体" panose="02010600030101010101" pitchFamily="2" charset="-122"/>
                <a:cs typeface="宋体" panose="02010600030101010101" pitchFamily="2" charset="-122"/>
              </a:rPr>
              <a:t>中，</a:t>
            </a:r>
            <a:r>
              <a:rPr lang="en-US" altLang="zh-CN" kern="0" dirty="0">
                <a:effectLst/>
                <a:ea typeface="宋体" panose="02010600030101010101" pitchFamily="2" charset="-122"/>
                <a:cs typeface="宋体" panose="02010600030101010101" pitchFamily="2" charset="-122"/>
              </a:rPr>
              <a:t>BLE</a:t>
            </a:r>
            <a:r>
              <a:rPr lang="zh-CN" altLang="zh-CN" kern="0" dirty="0">
                <a:effectLst/>
                <a:ea typeface="宋体" panose="02010600030101010101" pitchFamily="2" charset="-122"/>
                <a:cs typeface="宋体" panose="02010600030101010101" pitchFamily="2" charset="-122"/>
              </a:rPr>
              <a:t>新增了一类设备地址，叫做</a:t>
            </a:r>
            <a:r>
              <a:rPr lang="en-US" altLang="zh-CN" kern="0" dirty="0">
                <a:effectLst/>
                <a:latin typeface="Arial" panose="020B0604020202020204" pitchFamily="34" charset="0"/>
                <a:ea typeface="宋体" panose="02010600030101010101" pitchFamily="2" charset="-122"/>
                <a:cs typeface="Times New Roman" panose="02020603050405020304" pitchFamily="18" charset="0"/>
              </a:rPr>
              <a:t>Random device address</a:t>
            </a:r>
            <a:r>
              <a:rPr lang="zh-CN" altLang="en-US" kern="0" dirty="0">
                <a:effectLst/>
                <a:latin typeface="Arial" panose="020B0604020202020204" pitchFamily="34" charset="0"/>
                <a:ea typeface="宋体" panose="02010600030101010101" pitchFamily="2" charset="-122"/>
                <a:cs typeface="Times New Roman" panose="02020603050405020304" pitchFamily="18" charset="0"/>
              </a:rPr>
              <a:t>。</a:t>
            </a:r>
            <a:endParaRPr lang="en-US" altLang="zh-CN" kern="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与</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Public device address</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的区别是：</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Random device address</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不需要向</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IEEE</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申请；</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48</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个</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bit</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中包含一部分随机数；可以随时变化，而不是固定值。</a:t>
            </a:r>
          </a:p>
          <a:p>
            <a:pPr indent="266700" algn="just">
              <a:spcBef>
                <a:spcPts val="1200"/>
              </a:spcBef>
              <a:spcAft>
                <a:spcPts val="1200"/>
              </a:spcAft>
            </a:pP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一个</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设备可以拥有两种类型设备地址中的任意一种，也可以两种都有。</a:t>
            </a:r>
          </a:p>
        </p:txBody>
      </p:sp>
      <p:grpSp>
        <p:nvGrpSpPr>
          <p:cNvPr id="9" name="组合 8">
            <a:extLst>
              <a:ext uri="{FF2B5EF4-FFF2-40B4-BE49-F238E27FC236}">
                <a16:creationId xmlns:a16="http://schemas.microsoft.com/office/drawing/2014/main" id="{40E24D22-C099-47A0-9A0E-DD402FEDCC9A}"/>
              </a:ext>
            </a:extLst>
          </p:cNvPr>
          <p:cNvGrpSpPr/>
          <p:nvPr/>
        </p:nvGrpSpPr>
        <p:grpSpPr>
          <a:xfrm>
            <a:off x="6431948" y="1283923"/>
            <a:ext cx="5400040" cy="1144059"/>
            <a:chOff x="6435959" y="1529407"/>
            <a:chExt cx="5400040" cy="1144059"/>
          </a:xfrm>
        </p:grpSpPr>
        <p:pic>
          <p:nvPicPr>
            <p:cNvPr id="6" name="图片 5">
              <a:extLst>
                <a:ext uri="{FF2B5EF4-FFF2-40B4-BE49-F238E27FC236}">
                  <a16:creationId xmlns:a16="http://schemas.microsoft.com/office/drawing/2014/main" id="{78C11F3A-E2F6-4F3E-AD9C-778A62641491}"/>
                </a:ext>
              </a:extLst>
            </p:cNvPr>
            <p:cNvPicPr/>
            <p:nvPr/>
          </p:nvPicPr>
          <p:blipFill>
            <a:blip r:embed="rId5"/>
            <a:stretch>
              <a:fillRect/>
            </a:stretch>
          </p:blipFill>
          <p:spPr>
            <a:xfrm>
              <a:off x="6435959" y="1585711"/>
              <a:ext cx="5400040" cy="1087755"/>
            </a:xfrm>
            <a:prstGeom prst="rect">
              <a:avLst/>
            </a:prstGeom>
          </p:spPr>
        </p:pic>
        <p:sp>
          <p:nvSpPr>
            <p:cNvPr id="10" name="文本框 9">
              <a:extLst>
                <a:ext uri="{FF2B5EF4-FFF2-40B4-BE49-F238E27FC236}">
                  <a16:creationId xmlns:a16="http://schemas.microsoft.com/office/drawing/2014/main" id="{C2F75B75-F91E-40E9-AF8F-B99E6365E025}"/>
                </a:ext>
              </a:extLst>
            </p:cNvPr>
            <p:cNvSpPr txBox="1"/>
            <p:nvPr/>
          </p:nvSpPr>
          <p:spPr>
            <a:xfrm>
              <a:off x="7180847" y="1529407"/>
              <a:ext cx="3910263" cy="369332"/>
            </a:xfrm>
            <a:prstGeom prst="rect">
              <a:avLst/>
            </a:prstGeom>
            <a:noFill/>
          </p:spPr>
          <p:txBody>
            <a:bodyPr wrap="square">
              <a:spAutoFit/>
            </a:bodyPr>
            <a:lstStyle/>
            <a:p>
              <a:pPr algn="ctr"/>
              <a:r>
                <a:rPr lang="en-US" altLang="zh-CN" sz="1800" kern="0" dirty="0">
                  <a:effectLst/>
                  <a:latin typeface="宋体" panose="02010600030101010101" pitchFamily="2" charset="-122"/>
                  <a:cs typeface="宋体" panose="02010600030101010101" pitchFamily="2" charset="-122"/>
                </a:rPr>
                <a:t>Non-resolvable device address</a:t>
              </a:r>
              <a:endParaRPr lang="zh-CN" altLang="en-US" dirty="0"/>
            </a:p>
          </p:txBody>
        </p:sp>
      </p:grpSp>
      <p:grpSp>
        <p:nvGrpSpPr>
          <p:cNvPr id="11" name="组合 10">
            <a:extLst>
              <a:ext uri="{FF2B5EF4-FFF2-40B4-BE49-F238E27FC236}">
                <a16:creationId xmlns:a16="http://schemas.microsoft.com/office/drawing/2014/main" id="{3BE39089-A143-4984-8B16-920E89D13FC5}"/>
              </a:ext>
            </a:extLst>
          </p:cNvPr>
          <p:cNvGrpSpPr/>
          <p:nvPr/>
        </p:nvGrpSpPr>
        <p:grpSpPr>
          <a:xfrm>
            <a:off x="6435959" y="3079632"/>
            <a:ext cx="5400040" cy="1163955"/>
            <a:chOff x="6435959" y="3079632"/>
            <a:chExt cx="5400040" cy="1163955"/>
          </a:xfrm>
        </p:grpSpPr>
        <p:pic>
          <p:nvPicPr>
            <p:cNvPr id="7" name="图片 6">
              <a:extLst>
                <a:ext uri="{FF2B5EF4-FFF2-40B4-BE49-F238E27FC236}">
                  <a16:creationId xmlns:a16="http://schemas.microsoft.com/office/drawing/2014/main" id="{6F905346-21C3-4030-9696-FB23EA2BA832}"/>
                </a:ext>
              </a:extLst>
            </p:cNvPr>
            <p:cNvPicPr/>
            <p:nvPr/>
          </p:nvPicPr>
          <p:blipFill>
            <a:blip r:embed="rId6"/>
            <a:stretch>
              <a:fillRect/>
            </a:stretch>
          </p:blipFill>
          <p:spPr>
            <a:xfrm>
              <a:off x="6435959" y="3079632"/>
              <a:ext cx="5400040" cy="1163955"/>
            </a:xfrm>
            <a:prstGeom prst="rect">
              <a:avLst/>
            </a:prstGeom>
          </p:spPr>
        </p:pic>
        <p:sp>
          <p:nvSpPr>
            <p:cNvPr id="16" name="文本框 15">
              <a:extLst>
                <a:ext uri="{FF2B5EF4-FFF2-40B4-BE49-F238E27FC236}">
                  <a16:creationId xmlns:a16="http://schemas.microsoft.com/office/drawing/2014/main" id="{695233DD-188E-4AFA-ADF9-123FC15DE4A3}"/>
                </a:ext>
              </a:extLst>
            </p:cNvPr>
            <p:cNvSpPr txBox="1"/>
            <p:nvPr/>
          </p:nvSpPr>
          <p:spPr>
            <a:xfrm>
              <a:off x="7272085" y="3103695"/>
              <a:ext cx="3727783" cy="369332"/>
            </a:xfrm>
            <a:prstGeom prst="rect">
              <a:avLst/>
            </a:prstGeom>
            <a:noFill/>
          </p:spPr>
          <p:txBody>
            <a:bodyPr wrap="square">
              <a:spAutoFit/>
            </a:bodyPr>
            <a:lstStyle/>
            <a:p>
              <a:pPr algn="ctr"/>
              <a:r>
                <a:rPr lang="en-US" altLang="zh-CN" sz="1800" kern="0" dirty="0">
                  <a:effectLst/>
                  <a:latin typeface="宋体" panose="02010600030101010101" pitchFamily="2" charset="-122"/>
                  <a:cs typeface="宋体" panose="02010600030101010101" pitchFamily="2" charset="-122"/>
                </a:rPr>
                <a:t>Non-resolvable device address</a:t>
              </a:r>
              <a:endParaRPr lang="zh-CN" altLang="en-US" dirty="0"/>
            </a:p>
          </p:txBody>
        </p:sp>
      </p:grpSp>
      <p:grpSp>
        <p:nvGrpSpPr>
          <p:cNvPr id="19" name="组合 18">
            <a:extLst>
              <a:ext uri="{FF2B5EF4-FFF2-40B4-BE49-F238E27FC236}">
                <a16:creationId xmlns:a16="http://schemas.microsoft.com/office/drawing/2014/main" id="{88F0199D-2F53-4BB2-BB41-26772D443C25}"/>
              </a:ext>
            </a:extLst>
          </p:cNvPr>
          <p:cNvGrpSpPr/>
          <p:nvPr/>
        </p:nvGrpSpPr>
        <p:grpSpPr>
          <a:xfrm>
            <a:off x="6481636" y="4836817"/>
            <a:ext cx="5400040" cy="1169670"/>
            <a:chOff x="6435959" y="4814048"/>
            <a:chExt cx="5400040" cy="1169670"/>
          </a:xfrm>
        </p:grpSpPr>
        <p:pic>
          <p:nvPicPr>
            <p:cNvPr id="8" name="图片 7">
              <a:extLst>
                <a:ext uri="{FF2B5EF4-FFF2-40B4-BE49-F238E27FC236}">
                  <a16:creationId xmlns:a16="http://schemas.microsoft.com/office/drawing/2014/main" id="{970AA3ED-EBD1-42ED-AF5F-6D3076108B84}"/>
                </a:ext>
              </a:extLst>
            </p:cNvPr>
            <p:cNvPicPr/>
            <p:nvPr/>
          </p:nvPicPr>
          <p:blipFill>
            <a:blip r:embed="rId7"/>
            <a:stretch>
              <a:fillRect/>
            </a:stretch>
          </p:blipFill>
          <p:spPr>
            <a:xfrm>
              <a:off x="6435959" y="4814048"/>
              <a:ext cx="5400040" cy="1169670"/>
            </a:xfrm>
            <a:prstGeom prst="rect">
              <a:avLst/>
            </a:prstGeom>
          </p:spPr>
        </p:pic>
        <p:sp>
          <p:nvSpPr>
            <p:cNvPr id="17" name="文本框 16">
              <a:extLst>
                <a:ext uri="{FF2B5EF4-FFF2-40B4-BE49-F238E27FC236}">
                  <a16:creationId xmlns:a16="http://schemas.microsoft.com/office/drawing/2014/main" id="{53F1053F-8850-445C-B2CF-8D90765A87FB}"/>
                </a:ext>
              </a:extLst>
            </p:cNvPr>
            <p:cNvSpPr txBox="1"/>
            <p:nvPr/>
          </p:nvSpPr>
          <p:spPr>
            <a:xfrm>
              <a:off x="7437519" y="4864268"/>
              <a:ext cx="3396916" cy="369332"/>
            </a:xfrm>
            <a:prstGeom prst="rect">
              <a:avLst/>
            </a:prstGeom>
            <a:noFill/>
          </p:spPr>
          <p:txBody>
            <a:bodyPr wrap="square">
              <a:spAutoFit/>
            </a:bodyPr>
            <a:lstStyle/>
            <a:p>
              <a:pPr algn="ctr"/>
              <a:r>
                <a:rPr lang="en-US" altLang="zh-CN" sz="1800" kern="0" dirty="0">
                  <a:effectLst/>
                  <a:latin typeface="宋体" panose="02010600030101010101" pitchFamily="2" charset="-122"/>
                  <a:cs typeface="宋体" panose="02010600030101010101" pitchFamily="2" charset="-122"/>
                </a:rPr>
                <a:t>Resolvable device address</a:t>
              </a:r>
              <a:endParaRPr lang="zh-CN" altLang="en-US" dirty="0"/>
            </a:p>
          </p:txBody>
        </p:sp>
      </p:grpSp>
      <p:sp>
        <p:nvSpPr>
          <p:cNvPr id="18" name="文本框 17">
            <a:extLst>
              <a:ext uri="{FF2B5EF4-FFF2-40B4-BE49-F238E27FC236}">
                <a16:creationId xmlns:a16="http://schemas.microsoft.com/office/drawing/2014/main" id="{09DEE448-9BA0-477E-845A-2D2109105A35}"/>
              </a:ext>
            </a:extLst>
          </p:cNvPr>
          <p:cNvSpPr txBox="1"/>
          <p:nvPr/>
        </p:nvSpPr>
        <p:spPr>
          <a:xfrm>
            <a:off x="7066547" y="2304905"/>
            <a:ext cx="4315370" cy="646331"/>
          </a:xfrm>
          <a:prstGeom prst="rect">
            <a:avLst/>
          </a:prstGeom>
          <a:noFill/>
        </p:spPr>
        <p:txBody>
          <a:bodyPr wrap="square">
            <a:spAutoFit/>
          </a:bodyPr>
          <a:lstStyle/>
          <a:p>
            <a:pPr indent="266700" algn="just">
              <a:spcBef>
                <a:spcPts val="1200"/>
              </a:spcBef>
              <a:spcAft>
                <a:spcPts val="1200"/>
              </a:spcAft>
            </a:pP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最高</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位为“</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11</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”，其余</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46 bits</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为随机数。</a:t>
            </a:r>
            <a:r>
              <a:rPr lang="zh-CN" altLang="zh-CN" sz="1200" kern="0" dirty="0">
                <a:effectLst/>
                <a:ea typeface="宋体" panose="02010600030101010101" pitchFamily="2" charset="-122"/>
                <a:cs typeface="宋体" panose="02010600030101010101" pitchFamily="2" charset="-122"/>
              </a:rPr>
              <a:t>在设备的一个上电周期内是不变的。重新上电以后可以重新随机生成一个新的地址，也可以继续使用上一次的地址不变</a:t>
            </a:r>
            <a:endParaRPr lang="zh-CN" altLang="en-US" sz="1200" dirty="0"/>
          </a:p>
        </p:txBody>
      </p:sp>
      <p:sp>
        <p:nvSpPr>
          <p:cNvPr id="21" name="文本框 20">
            <a:extLst>
              <a:ext uri="{FF2B5EF4-FFF2-40B4-BE49-F238E27FC236}">
                <a16:creationId xmlns:a16="http://schemas.microsoft.com/office/drawing/2014/main" id="{8FA6AC4D-8098-44DC-B606-605DB3FE4BFE}"/>
              </a:ext>
            </a:extLst>
          </p:cNvPr>
          <p:cNvSpPr txBox="1"/>
          <p:nvPr/>
        </p:nvSpPr>
        <p:spPr>
          <a:xfrm>
            <a:off x="7066547" y="4114150"/>
            <a:ext cx="4315370" cy="461665"/>
          </a:xfrm>
          <a:prstGeom prst="rect">
            <a:avLst/>
          </a:prstGeom>
          <a:noFill/>
        </p:spPr>
        <p:txBody>
          <a:bodyPr wrap="square">
            <a:spAutoFit/>
          </a:bodyPr>
          <a:lstStyle/>
          <a:p>
            <a:pPr indent="266700" algn="just">
              <a:spcBef>
                <a:spcPts val="1200"/>
              </a:spcBef>
              <a:spcAft>
                <a:spcPts val="1200"/>
              </a:spcAft>
            </a:pP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最高</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位为“</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00</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”，其余</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46 bits</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为随机数。在设备正常使用的时候也要定期更新，推荐的更新间隔时间是</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15</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分钟。</a:t>
            </a:r>
          </a:p>
        </p:txBody>
      </p:sp>
      <p:sp>
        <p:nvSpPr>
          <p:cNvPr id="23" name="文本框 22">
            <a:extLst>
              <a:ext uri="{FF2B5EF4-FFF2-40B4-BE49-F238E27FC236}">
                <a16:creationId xmlns:a16="http://schemas.microsoft.com/office/drawing/2014/main" id="{D6CC1EB8-DF43-4F0B-88F3-6054CF257BA6}"/>
              </a:ext>
            </a:extLst>
          </p:cNvPr>
          <p:cNvSpPr txBox="1"/>
          <p:nvPr/>
        </p:nvSpPr>
        <p:spPr>
          <a:xfrm>
            <a:off x="7066548" y="5898785"/>
            <a:ext cx="4315370" cy="646331"/>
          </a:xfrm>
          <a:prstGeom prst="rect">
            <a:avLst/>
          </a:prstGeom>
          <a:noFill/>
        </p:spPr>
        <p:txBody>
          <a:bodyPr wrap="square">
            <a:spAutoFit/>
          </a:bodyPr>
          <a:lstStyle/>
          <a:p>
            <a:pPr indent="266700" algn="just">
              <a:spcBef>
                <a:spcPts val="1200"/>
              </a:spcBef>
              <a:spcAft>
                <a:spcPts val="1200"/>
              </a:spcAft>
            </a:pP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除了定时更新以外，</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Resolvable device address</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还加入了利用</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hash</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的签名机制。最高</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位为“</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01</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”，接下去的</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22 bits</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为随机数。低位</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24 bits</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hash</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（哈希值、散列值）。</a:t>
            </a:r>
          </a:p>
        </p:txBody>
      </p:sp>
    </p:spTree>
    <p:custDataLst>
      <p:tags r:id="rId1"/>
    </p:custDataLst>
    <p:extLst>
      <p:ext uri="{BB962C8B-B14F-4D97-AF65-F5344CB8AC3E}">
        <p14:creationId xmlns:p14="http://schemas.microsoft.com/office/powerpoint/2010/main" val="3034569807"/>
      </p:ext>
    </p:extLst>
  </p:cSld>
  <p:clrMapOvr>
    <a:masterClrMapping/>
  </p:clrMapOvr>
  <p:transition advClick="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8D68083-44B1-43CA-8503-1ACFBB4A719F}"/>
              </a:ext>
            </a:extLst>
          </p:cNvPr>
          <p:cNvSpPr/>
          <p:nvPr>
            <p:custDataLst>
              <p:tags r:id="rId2"/>
            </p:custDataLst>
          </p:nvPr>
        </p:nvSpPr>
        <p:spPr>
          <a:xfrm>
            <a:off x="0" y="0"/>
            <a:ext cx="12192000" cy="90525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65D5C93-6EF6-4CD7-917A-721288050316}"/>
              </a:ext>
            </a:extLst>
          </p:cNvPr>
          <p:cNvSpPr txBox="1"/>
          <p:nvPr>
            <p:custDataLst>
              <p:tags r:id="rId3"/>
            </p:custDataLst>
          </p:nvPr>
        </p:nvSpPr>
        <p:spPr>
          <a:xfrm>
            <a:off x="104228" y="147828"/>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广播</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(Advertising)</a:t>
            </a: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与连接</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(Connection)</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文本框 14">
            <a:extLst>
              <a:ext uri="{FF2B5EF4-FFF2-40B4-BE49-F238E27FC236}">
                <a16:creationId xmlns:a16="http://schemas.microsoft.com/office/drawing/2014/main" id="{DD9B2A47-CD94-4844-B5ED-D74CD89C1542}"/>
              </a:ext>
            </a:extLst>
          </p:cNvPr>
          <p:cNvSpPr txBox="1"/>
          <p:nvPr/>
        </p:nvSpPr>
        <p:spPr>
          <a:xfrm>
            <a:off x="383784" y="1254782"/>
            <a:ext cx="11424432" cy="5201424"/>
          </a:xfrm>
          <a:prstGeom prst="rect">
            <a:avLst/>
          </a:prstGeom>
          <a:noFill/>
        </p:spPr>
        <p:txBody>
          <a:bodyPr wrap="square">
            <a:spAutoFit/>
          </a:bodyPr>
          <a:lstStyle/>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传统蓝牙通常都是一对一通信的。但是随着物联网的兴起，对于广播功能的功能需求越来越多，比如</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beacon</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（信标）信息推送、定位等。</a:t>
            </a:r>
          </a:p>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“广播（</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advertising</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）”是一种非定向的通讯方式，而“连接（</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connection</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是一种一对一的通讯方式。打个比方，“连接”就像一对一地聊天，目的是为了双方交换信息，指向性十分明确且高效，同时保持一定的私密性；而“广播”就像群发“新年快乐”，目的就是为了大范围的传播信息，而且大部分信息通常都得不到回应。</a:t>
            </a:r>
          </a:p>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再打个比方，在逛马路的时候，传统的商铺揽客方式基本靠吼，“走过路过，不要错过”，这就是一种“广播”，目的是告诉周围的人“我这儿有好东西，大家快来买啊”。但是大多数人收到这样的消息都不会回应，只有有购物意向的特定人群收到信息后会进入店铺购物。客户进入店铺购物，这个过程就好比客户与店铺之间建立了“连接”，之后双方就会开始一对一的交流，以达到双方买卖的目的。</a:t>
            </a:r>
          </a:p>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所以，除了大范围的传播信息以外，“广播”还有一个重要作用，就是为了找到合适的“另一半”进行“连接”。</a:t>
            </a:r>
          </a:p>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在</a:t>
            </a:r>
            <a:r>
              <a:rPr lang="zh-CN" altLang="en-US" kern="100" dirty="0">
                <a:latin typeface="Arial" panose="020B0604020202020204" pitchFamily="34" charset="0"/>
                <a:ea typeface="宋体" panose="02010600030101010101" pitchFamily="2" charset="-122"/>
                <a:cs typeface="Times New Roman" panose="02020603050405020304" pitchFamily="18" charset="0"/>
              </a:rPr>
              <a:t>广播</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和连接之外，蓝牙</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5.0</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新增了</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periodic advertising</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，蓝牙</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5.2</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新增了</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isochronous broadcast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（不展开说明）。所以现在的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在物理上定义了有</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4</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种数据传输模式：</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advertising physical channel</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data physical channel</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periodic physical channel</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isochronous physical channel</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3241423851"/>
      </p:ext>
    </p:extLst>
  </p:cSld>
  <p:clrMapOvr>
    <a:masterClrMapping/>
  </p:clrMapOvr>
  <p:transition advClick="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8D68083-44B1-43CA-8503-1ACFBB4A719F}"/>
              </a:ext>
            </a:extLst>
          </p:cNvPr>
          <p:cNvSpPr/>
          <p:nvPr>
            <p:custDataLst>
              <p:tags r:id="rId2"/>
            </p:custDataLst>
          </p:nvPr>
        </p:nvSpPr>
        <p:spPr>
          <a:xfrm>
            <a:off x="0" y="0"/>
            <a:ext cx="12192000" cy="90525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65D5C93-6EF6-4CD7-917A-721288050316}"/>
              </a:ext>
            </a:extLst>
          </p:cNvPr>
          <p:cNvSpPr txBox="1"/>
          <p:nvPr>
            <p:custDataLst>
              <p:tags r:id="rId3"/>
            </p:custDataLst>
          </p:nvPr>
        </p:nvSpPr>
        <p:spPr>
          <a:xfrm>
            <a:off x="104228" y="147828"/>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分类与编号</a:t>
            </a:r>
          </a:p>
        </p:txBody>
      </p:sp>
      <p:sp>
        <p:nvSpPr>
          <p:cNvPr id="6" name="文本框 5">
            <a:extLst>
              <a:ext uri="{FF2B5EF4-FFF2-40B4-BE49-F238E27FC236}">
                <a16:creationId xmlns:a16="http://schemas.microsoft.com/office/drawing/2014/main" id="{6B1511F0-B2BA-4FBC-98AD-6E26CBD102B8}"/>
              </a:ext>
            </a:extLst>
          </p:cNvPr>
          <p:cNvSpPr txBox="1"/>
          <p:nvPr/>
        </p:nvSpPr>
        <p:spPr>
          <a:xfrm>
            <a:off x="597568" y="1269266"/>
            <a:ext cx="4471737" cy="5016758"/>
          </a:xfrm>
          <a:prstGeom prst="rect">
            <a:avLst/>
          </a:prstGeom>
          <a:noFill/>
        </p:spPr>
        <p:txBody>
          <a:bodyPr wrap="square">
            <a:spAutoFit/>
          </a:bodyPr>
          <a:lstStyle/>
          <a:p>
            <a:pPr indent="266700" algn="just">
              <a:spcBef>
                <a:spcPts val="1200"/>
              </a:spcBef>
              <a:spcAft>
                <a:spcPts val="1200"/>
              </a:spcAft>
            </a:pP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诞生的时候（</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v4.0</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）在</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40</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个频道中专门抽出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个频道用于广播，称为“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primary advertising channels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”主要广播频道。另外</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37</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个频道称为“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general-purpose channels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”通用频道。</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Advertising physical channel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用的是</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个广播频道，另外</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种传输模式用的是</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37</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个通用频道。但是在</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5.0</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的升级中，让一些特别的广播数据可以在另外</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37</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个频道中发送，这时候</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advertising physical channel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就把</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40</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个频道都用上了，</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个主要频道就被称为“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primary advertising physical channels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”，另外</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37</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个频道又被称为“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secondary advertising physical channel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个主要广播频道的频点分别是</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2402MHz</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2426MHz</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2480MHz</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，选这</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个频点主要是为了避开</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Wi-Fi</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最常用的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1</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6</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11</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频道，以减小物理上的干扰。同时</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对</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40</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个频道进行了重新编号。在</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PHY</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叫做</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PHY channel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；在</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叫做</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physical channel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Physical channel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0</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36</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依次给了</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37</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个通用频道，</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37</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38</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39</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给了</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个主要广播频道。</a:t>
            </a:r>
            <a:endParaRPr lang="en-US" altLang="zh-CN" sz="1400"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听起来有点绕，不过听听就行了，重点只要记住主要广播通道是</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37</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37</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39</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，其他都是通用数据通道。</a:t>
            </a:r>
          </a:p>
        </p:txBody>
      </p:sp>
      <p:pic>
        <p:nvPicPr>
          <p:cNvPr id="7" name="图片 6" descr="手机屏幕截图&#10;&#10;描述已自动生成">
            <a:extLst>
              <a:ext uri="{FF2B5EF4-FFF2-40B4-BE49-F238E27FC236}">
                <a16:creationId xmlns:a16="http://schemas.microsoft.com/office/drawing/2014/main" id="{3487574F-E77D-428E-B3F2-1209BDC33925}"/>
              </a:ext>
            </a:extLst>
          </p:cNvPr>
          <p:cNvPicPr/>
          <p:nvPr/>
        </p:nvPicPr>
        <p:blipFill>
          <a:blip r:embed="rId5"/>
          <a:stretch>
            <a:fillRect/>
          </a:stretch>
        </p:blipFill>
        <p:spPr>
          <a:xfrm>
            <a:off x="5446295" y="1173376"/>
            <a:ext cx="6040831" cy="2604269"/>
          </a:xfrm>
          <a:prstGeom prst="rect">
            <a:avLst/>
          </a:prstGeom>
        </p:spPr>
      </p:pic>
      <p:graphicFrame>
        <p:nvGraphicFramePr>
          <p:cNvPr id="3" name="表格 2">
            <a:extLst>
              <a:ext uri="{FF2B5EF4-FFF2-40B4-BE49-F238E27FC236}">
                <a16:creationId xmlns:a16="http://schemas.microsoft.com/office/drawing/2014/main" id="{08D93199-867D-46E3-9466-49F5E43C2CBC}"/>
              </a:ext>
            </a:extLst>
          </p:cNvPr>
          <p:cNvGraphicFramePr>
            <a:graphicFrameLocks noGrp="1"/>
          </p:cNvGraphicFramePr>
          <p:nvPr>
            <p:extLst>
              <p:ext uri="{D42A27DB-BD31-4B8C-83A1-F6EECF244321}">
                <p14:modId xmlns:p14="http://schemas.microsoft.com/office/powerpoint/2010/main" val="1936063076"/>
              </p:ext>
            </p:extLst>
          </p:nvPr>
        </p:nvGraphicFramePr>
        <p:xfrm>
          <a:off x="6096000" y="4040898"/>
          <a:ext cx="5049255" cy="2483376"/>
        </p:xfrm>
        <a:graphic>
          <a:graphicData uri="http://schemas.openxmlformats.org/drawingml/2006/table">
            <a:tbl>
              <a:tblPr firstRow="1" firstCol="1" bandRow="1">
                <a:tableStyleId>{5C22544A-7EE6-4342-B048-85BDC9FD1C3A}</a:tableStyleId>
              </a:tblPr>
              <a:tblGrid>
                <a:gridCol w="1009851">
                  <a:extLst>
                    <a:ext uri="{9D8B030D-6E8A-4147-A177-3AD203B41FA5}">
                      <a16:colId xmlns:a16="http://schemas.microsoft.com/office/drawing/2014/main" val="4045700610"/>
                    </a:ext>
                  </a:extLst>
                </a:gridCol>
                <a:gridCol w="1009851">
                  <a:extLst>
                    <a:ext uri="{9D8B030D-6E8A-4147-A177-3AD203B41FA5}">
                      <a16:colId xmlns:a16="http://schemas.microsoft.com/office/drawing/2014/main" val="1211686193"/>
                    </a:ext>
                  </a:extLst>
                </a:gridCol>
                <a:gridCol w="1009851">
                  <a:extLst>
                    <a:ext uri="{9D8B030D-6E8A-4147-A177-3AD203B41FA5}">
                      <a16:colId xmlns:a16="http://schemas.microsoft.com/office/drawing/2014/main" val="1859986805"/>
                    </a:ext>
                  </a:extLst>
                </a:gridCol>
                <a:gridCol w="1009851">
                  <a:extLst>
                    <a:ext uri="{9D8B030D-6E8A-4147-A177-3AD203B41FA5}">
                      <a16:colId xmlns:a16="http://schemas.microsoft.com/office/drawing/2014/main" val="4180648770"/>
                    </a:ext>
                  </a:extLst>
                </a:gridCol>
                <a:gridCol w="1009851">
                  <a:extLst>
                    <a:ext uri="{9D8B030D-6E8A-4147-A177-3AD203B41FA5}">
                      <a16:colId xmlns:a16="http://schemas.microsoft.com/office/drawing/2014/main" val="3219542791"/>
                    </a:ext>
                  </a:extLst>
                </a:gridCol>
              </a:tblGrid>
              <a:tr h="382057">
                <a:tc>
                  <a:txBody>
                    <a:bodyPr/>
                    <a:lstStyle/>
                    <a:p>
                      <a:pPr algn="ctr"/>
                      <a:r>
                        <a:rPr lang="en-US" sz="1050" kern="100">
                          <a:effectLst/>
                        </a:rPr>
                        <a:t>PHY</a:t>
                      </a:r>
                      <a:endParaRPr lang="zh-CN" sz="1050" kern="100">
                        <a:effectLst/>
                      </a:endParaRPr>
                    </a:p>
                    <a:p>
                      <a:pPr algn="ctr"/>
                      <a:r>
                        <a:rPr lang="en-US" sz="1050" kern="100">
                          <a:effectLst/>
                        </a:rPr>
                        <a:t>Channel</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RF Center</a:t>
                      </a:r>
                      <a:endParaRPr lang="zh-CN" sz="1050" kern="100">
                        <a:effectLst/>
                      </a:endParaRPr>
                    </a:p>
                    <a:p>
                      <a:pPr algn="ctr"/>
                      <a:r>
                        <a:rPr lang="en-US" sz="1050" kern="100">
                          <a:effectLst/>
                        </a:rPr>
                        <a:t>Frequency</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Physical</a:t>
                      </a:r>
                      <a:endParaRPr lang="zh-CN" sz="1050" kern="100">
                        <a:effectLst/>
                      </a:endParaRPr>
                    </a:p>
                    <a:p>
                      <a:pPr algn="ctr"/>
                      <a:r>
                        <a:rPr lang="en-US" sz="1050" kern="100">
                          <a:effectLst/>
                        </a:rPr>
                        <a:t>Channel Index</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Primary</a:t>
                      </a:r>
                      <a:endParaRPr lang="zh-CN" sz="1050" kern="100">
                        <a:effectLst/>
                      </a:endParaRPr>
                    </a:p>
                    <a:p>
                      <a:pPr algn="ctr"/>
                      <a:r>
                        <a:rPr lang="en-US" sz="1050" kern="100">
                          <a:effectLst/>
                        </a:rPr>
                        <a:t>Advertising</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Generral-</a:t>
                      </a:r>
                      <a:endParaRPr lang="zh-CN" sz="1050" kern="100">
                        <a:effectLst/>
                      </a:endParaRPr>
                    </a:p>
                    <a:p>
                      <a:pPr algn="ctr"/>
                      <a:r>
                        <a:rPr lang="en-US" sz="1050" kern="100">
                          <a:effectLst/>
                        </a:rPr>
                        <a:t>purpose</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1192769309"/>
                  </a:ext>
                </a:extLst>
              </a:tr>
              <a:tr h="191029">
                <a:tc>
                  <a:txBody>
                    <a:bodyPr/>
                    <a:lstStyle/>
                    <a:p>
                      <a:pPr algn="ctr"/>
                      <a:r>
                        <a:rPr lang="en-US" sz="1050" kern="100">
                          <a:effectLst/>
                        </a:rPr>
                        <a:t>0</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2402 MHz</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37</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 </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1623405714"/>
                  </a:ext>
                </a:extLst>
              </a:tr>
              <a:tr h="191029">
                <a:tc>
                  <a:txBody>
                    <a:bodyPr/>
                    <a:lstStyle/>
                    <a:p>
                      <a:pPr algn="ctr"/>
                      <a:r>
                        <a:rPr lang="en-US" sz="1050" kern="100">
                          <a:effectLst/>
                        </a:rPr>
                        <a:t>1</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2404 MHz</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0</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 </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112013932"/>
                  </a:ext>
                </a:extLst>
              </a:tr>
              <a:tr h="191029">
                <a:tc>
                  <a:txBody>
                    <a:bodyPr/>
                    <a:lstStyle/>
                    <a:p>
                      <a:pPr algn="ctr"/>
                      <a:r>
                        <a:rPr lang="en-US" sz="1050" kern="100">
                          <a:effectLst/>
                        </a:rPr>
                        <a:t>2</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2406 MHz</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1</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 </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797671222"/>
                  </a:ext>
                </a:extLst>
              </a:tr>
              <a:tr h="191029">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853351361"/>
                  </a:ext>
                </a:extLst>
              </a:tr>
              <a:tr h="191029">
                <a:tc>
                  <a:txBody>
                    <a:bodyPr/>
                    <a:lstStyle/>
                    <a:p>
                      <a:pPr algn="ctr"/>
                      <a:r>
                        <a:rPr lang="en-US" sz="1050" kern="100">
                          <a:effectLst/>
                        </a:rPr>
                        <a:t>11</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2424 MHz</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10</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 </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520997724"/>
                  </a:ext>
                </a:extLst>
              </a:tr>
              <a:tr h="191029">
                <a:tc>
                  <a:txBody>
                    <a:bodyPr/>
                    <a:lstStyle/>
                    <a:p>
                      <a:pPr algn="ctr"/>
                      <a:r>
                        <a:rPr lang="en-US" sz="1050" kern="100">
                          <a:effectLst/>
                        </a:rPr>
                        <a:t>12</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2426 MHz</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38</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 </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1432941127"/>
                  </a:ext>
                </a:extLst>
              </a:tr>
              <a:tr h="191029">
                <a:tc>
                  <a:txBody>
                    <a:bodyPr/>
                    <a:lstStyle/>
                    <a:p>
                      <a:pPr algn="ctr"/>
                      <a:r>
                        <a:rPr lang="en-US" sz="1050" kern="100">
                          <a:effectLst/>
                        </a:rPr>
                        <a:t>13</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2428 MHz</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11</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 </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666962063"/>
                  </a:ext>
                </a:extLst>
              </a:tr>
              <a:tr h="191029">
                <a:tc>
                  <a:txBody>
                    <a:bodyPr/>
                    <a:lstStyle/>
                    <a:p>
                      <a:pPr algn="ctr"/>
                      <a:r>
                        <a:rPr lang="en-US" sz="1050" kern="100">
                          <a:effectLst/>
                        </a:rPr>
                        <a:t>14</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2430 MHz</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12</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 </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4036297490"/>
                  </a:ext>
                </a:extLst>
              </a:tr>
              <a:tr h="191029">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594835025"/>
                  </a:ext>
                </a:extLst>
              </a:tr>
              <a:tr h="191029">
                <a:tc>
                  <a:txBody>
                    <a:bodyPr/>
                    <a:lstStyle/>
                    <a:p>
                      <a:pPr algn="ctr"/>
                      <a:r>
                        <a:rPr lang="en-US" sz="1050" kern="100">
                          <a:effectLst/>
                        </a:rPr>
                        <a:t>38</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2478 MHz</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36</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 </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3788333144"/>
                  </a:ext>
                </a:extLst>
              </a:tr>
              <a:tr h="191029">
                <a:tc>
                  <a:txBody>
                    <a:bodyPr/>
                    <a:lstStyle/>
                    <a:p>
                      <a:pPr algn="ctr"/>
                      <a:r>
                        <a:rPr lang="en-US" sz="1050" kern="100">
                          <a:effectLst/>
                        </a:rPr>
                        <a:t>39</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2480 MHz</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39</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dirty="0">
                          <a:effectLst/>
                        </a:rPr>
                        <a:t> </a:t>
                      </a:r>
                      <a:endParaRPr lang="zh-CN" sz="1050" kern="100" dirty="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366365086"/>
                  </a:ext>
                </a:extLst>
              </a:tr>
            </a:tbl>
          </a:graphicData>
        </a:graphic>
      </p:graphicFrame>
    </p:spTree>
    <p:custDataLst>
      <p:tags r:id="rId1"/>
    </p:custDataLst>
    <p:extLst>
      <p:ext uri="{BB962C8B-B14F-4D97-AF65-F5344CB8AC3E}">
        <p14:creationId xmlns:p14="http://schemas.microsoft.com/office/powerpoint/2010/main" val="1364597743"/>
      </p:ext>
    </p:extLst>
  </p:cSld>
  <p:clrMapOvr>
    <a:masterClrMapping/>
  </p:clrMapOvr>
  <p:transition advClick="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8D68083-44B1-43CA-8503-1ACFBB4A719F}"/>
              </a:ext>
            </a:extLst>
          </p:cNvPr>
          <p:cNvSpPr/>
          <p:nvPr>
            <p:custDataLst>
              <p:tags r:id="rId2"/>
            </p:custDataLst>
          </p:nvPr>
        </p:nvSpPr>
        <p:spPr>
          <a:xfrm>
            <a:off x="0" y="0"/>
            <a:ext cx="12192000" cy="90525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65D5C93-6EF6-4CD7-917A-721288050316}"/>
              </a:ext>
            </a:extLst>
          </p:cNvPr>
          <p:cNvSpPr txBox="1"/>
          <p:nvPr>
            <p:custDataLst>
              <p:tags r:id="rId3"/>
            </p:custDataLst>
          </p:nvPr>
        </p:nvSpPr>
        <p:spPr>
          <a:xfrm>
            <a:off x="104228" y="147828"/>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状态</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(State)</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8" name="图片 7" descr="卡通人物&#10;&#10;描述已自动生成">
            <a:extLst>
              <a:ext uri="{FF2B5EF4-FFF2-40B4-BE49-F238E27FC236}">
                <a16:creationId xmlns:a16="http://schemas.microsoft.com/office/drawing/2014/main" id="{BFC65BDC-8A26-4FC3-AE1E-4200A41BE8C3}"/>
              </a:ext>
            </a:extLst>
          </p:cNvPr>
          <p:cNvPicPr/>
          <p:nvPr/>
        </p:nvPicPr>
        <p:blipFill>
          <a:blip r:embed="rId5"/>
          <a:stretch>
            <a:fillRect/>
          </a:stretch>
        </p:blipFill>
        <p:spPr>
          <a:xfrm>
            <a:off x="6412830" y="1343705"/>
            <a:ext cx="5400040" cy="5153660"/>
          </a:xfrm>
          <a:prstGeom prst="rect">
            <a:avLst/>
          </a:prstGeom>
        </p:spPr>
      </p:pic>
      <p:sp>
        <p:nvSpPr>
          <p:cNvPr id="9" name="文本框 8">
            <a:extLst>
              <a:ext uri="{FF2B5EF4-FFF2-40B4-BE49-F238E27FC236}">
                <a16:creationId xmlns:a16="http://schemas.microsoft.com/office/drawing/2014/main" id="{6A1E3B79-9851-4374-B3C2-1AEC1EB1543B}"/>
              </a:ext>
            </a:extLst>
          </p:cNvPr>
          <p:cNvSpPr txBox="1"/>
          <p:nvPr/>
        </p:nvSpPr>
        <p:spPr>
          <a:xfrm>
            <a:off x="276726" y="1053084"/>
            <a:ext cx="6136104" cy="5734903"/>
          </a:xfrm>
          <a:prstGeom prst="rect">
            <a:avLst/>
          </a:prstGeom>
          <a:noFill/>
        </p:spPr>
        <p:txBody>
          <a:bodyPr wrap="square">
            <a:spAutoFit/>
          </a:bodyPr>
          <a:lstStyle/>
          <a:p>
            <a:pPr indent="266700" algn="just">
              <a:spcBef>
                <a:spcPts val="1200"/>
              </a:spcBef>
              <a:spcAft>
                <a:spcPts val="1200"/>
              </a:spcAft>
            </a:pP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一个人在不同的场景下有不同的角色：在父母面前你是子女，在另一半面前你是配偶，在领导面前你是下属，在朋友面前你是伙伴。人在不同的角色下，有不同的行为模式。</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设备也是如此，有着各种状态（</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state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），对应各种不同的任务场景。</a:t>
            </a:r>
            <a:endParaRPr lang="en-US" altLang="zh-CN" sz="1200"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对此定义了一套状态机。如图所示，这是蓝牙</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5.2</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定义的</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BLE LL</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状态机图，其中的</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Synchronization</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（同步）和</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Isochronous Broadcasting</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（等时广播）是蓝牙</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5.1</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5.2</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为新功能加入的两个较为独立的状态，我们这里暂时把它们忽略，不做展开。</a:t>
            </a:r>
          </a:p>
          <a:p>
            <a:pPr indent="266700">
              <a:spcBef>
                <a:spcPts val="1560"/>
              </a:spcBef>
              <a:spcAft>
                <a:spcPts val="1560"/>
              </a:spcAft>
            </a:pP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产品的</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application</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部分，很大一部分内容就是根据实际产品需求，去控制这些状态的切换，并在各种状态下收发各种数据。</a:t>
            </a:r>
          </a:p>
          <a:p>
            <a:pPr marL="342900" lvl="0" indent="-342900" algn="just">
              <a:spcBef>
                <a:spcPts val="1200"/>
              </a:spcBef>
              <a:spcAft>
                <a:spcPts val="1200"/>
              </a:spcAft>
              <a:buFont typeface="Wingdings" panose="05000000000000000000" pitchFamily="2" charset="2"/>
              <a:buChar char=""/>
            </a:pP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Standby state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不收发任何数据包。</a:t>
            </a:r>
          </a:p>
          <a:p>
            <a:pPr marL="342900" lvl="0" indent="-342900" algn="just">
              <a:spcBef>
                <a:spcPts val="1200"/>
              </a:spcBef>
              <a:spcAft>
                <a:spcPts val="1200"/>
              </a:spcAft>
              <a:buFont typeface="Wingdings" panose="05000000000000000000" pitchFamily="2" charset="2"/>
              <a:buChar char=""/>
            </a:pP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Advertising state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：发送</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Advertising</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数据，并接收可能的回复数据。</a:t>
            </a:r>
          </a:p>
          <a:p>
            <a:pPr marL="342900" lvl="0" indent="-342900" algn="just">
              <a:spcBef>
                <a:spcPts val="1200"/>
              </a:spcBef>
              <a:spcAft>
                <a:spcPts val="1200"/>
              </a:spcAft>
              <a:buFont typeface="Wingdings" panose="05000000000000000000" pitchFamily="2" charset="2"/>
              <a:buChar char=""/>
            </a:pP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Scanning state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：接收</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Advertising</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数据。可以回复要求</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Advertiser</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发送更多的数据。</a:t>
            </a:r>
          </a:p>
          <a:p>
            <a:pPr marL="342900" lvl="0" indent="-342900" algn="just">
              <a:spcBef>
                <a:spcPts val="1200"/>
              </a:spcBef>
              <a:spcAft>
                <a:spcPts val="1200"/>
              </a:spcAft>
              <a:buFont typeface="Wingdings" panose="05000000000000000000" pitchFamily="2" charset="2"/>
              <a:buChar char=""/>
            </a:pP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Initiating state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：接收</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Advertising</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数据，并以发起连接的方式进行回复。</a:t>
            </a:r>
          </a:p>
          <a:p>
            <a:pPr marL="342900" lvl="0" indent="-342900" algn="just">
              <a:spcBef>
                <a:spcPts val="1200"/>
              </a:spcBef>
              <a:spcAft>
                <a:spcPts val="1200"/>
              </a:spcAft>
              <a:buFont typeface="Wingdings" panose="05000000000000000000" pitchFamily="2" charset="2"/>
              <a:buChar char=""/>
            </a:pP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Connection state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Connection state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分为两种</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Role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（角色）：</a:t>
            </a:r>
          </a:p>
          <a:p>
            <a:pPr marL="342900" lvl="0" indent="-342900" algn="just">
              <a:spcBef>
                <a:spcPts val="1200"/>
              </a:spcBef>
              <a:spcAft>
                <a:spcPts val="1200"/>
              </a:spcAft>
              <a:buFont typeface="+mj-lt"/>
              <a:buAutoNum type="arabicPeriod"/>
            </a:pP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从</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Initiating state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进入</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Connection state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，则</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进入</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（主机） </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Role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p>
          <a:p>
            <a:pPr marL="342900" lvl="0" indent="-342900" algn="just">
              <a:spcBef>
                <a:spcPts val="1200"/>
              </a:spcBef>
              <a:spcAft>
                <a:spcPts val="1200"/>
              </a:spcAft>
              <a:buFont typeface="+mj-lt"/>
              <a:buAutoNum type="arabicPeriod"/>
            </a:pP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从</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Advertising state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进入</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Connection state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，则</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进入</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（从机） </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Role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1333789949"/>
      </p:ext>
    </p:extLst>
  </p:cSld>
  <p:clrMapOvr>
    <a:masterClrMapping/>
  </p:clrMapOvr>
  <p:transition advClick="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8D68083-44B1-43CA-8503-1ACFBB4A719F}"/>
              </a:ext>
            </a:extLst>
          </p:cNvPr>
          <p:cNvSpPr/>
          <p:nvPr>
            <p:custDataLst>
              <p:tags r:id="rId2"/>
            </p:custDataLst>
          </p:nvPr>
        </p:nvSpPr>
        <p:spPr>
          <a:xfrm>
            <a:off x="0" y="0"/>
            <a:ext cx="12192000" cy="90525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65D5C93-6EF6-4CD7-917A-721288050316}"/>
              </a:ext>
            </a:extLst>
          </p:cNvPr>
          <p:cNvSpPr txBox="1"/>
          <p:nvPr>
            <p:custDataLst>
              <p:tags r:id="rId3"/>
            </p:custDataLst>
          </p:nvPr>
        </p:nvSpPr>
        <p:spPr>
          <a:xfrm>
            <a:off x="104228" y="147828"/>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个</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BLE</a:t>
            </a: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设备相互通讯的典型流程</a:t>
            </a:r>
          </a:p>
        </p:txBody>
      </p:sp>
      <p:pic>
        <p:nvPicPr>
          <p:cNvPr id="6" name="图片 5" descr="手机屏幕截图&#10;&#10;描述已自动生成">
            <a:extLst>
              <a:ext uri="{FF2B5EF4-FFF2-40B4-BE49-F238E27FC236}">
                <a16:creationId xmlns:a16="http://schemas.microsoft.com/office/drawing/2014/main" id="{A1E80E29-A5A3-4B01-9933-6B25EE06B5FF}"/>
              </a:ext>
            </a:extLst>
          </p:cNvPr>
          <p:cNvPicPr/>
          <p:nvPr/>
        </p:nvPicPr>
        <p:blipFill>
          <a:blip r:embed="rId5"/>
          <a:stretch>
            <a:fillRect/>
          </a:stretch>
        </p:blipFill>
        <p:spPr>
          <a:xfrm>
            <a:off x="7735637" y="1256588"/>
            <a:ext cx="2768600" cy="5137785"/>
          </a:xfrm>
          <a:prstGeom prst="rect">
            <a:avLst/>
          </a:prstGeom>
        </p:spPr>
      </p:pic>
      <p:sp>
        <p:nvSpPr>
          <p:cNvPr id="10" name="文本框 9">
            <a:extLst>
              <a:ext uri="{FF2B5EF4-FFF2-40B4-BE49-F238E27FC236}">
                <a16:creationId xmlns:a16="http://schemas.microsoft.com/office/drawing/2014/main" id="{CE97234E-2AF1-404E-92BC-2FC13261DAD9}"/>
              </a:ext>
            </a:extLst>
          </p:cNvPr>
          <p:cNvSpPr txBox="1"/>
          <p:nvPr/>
        </p:nvSpPr>
        <p:spPr>
          <a:xfrm>
            <a:off x="1118268" y="1256588"/>
            <a:ext cx="6136104" cy="5232202"/>
          </a:xfrm>
          <a:prstGeom prst="rect">
            <a:avLst/>
          </a:prstGeom>
          <a:noFill/>
        </p:spPr>
        <p:txBody>
          <a:bodyPr wrap="square">
            <a:spAutoFit/>
          </a:bodyPr>
          <a:lstStyle/>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设备</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从</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Standby</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进入</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Advertising</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，发送</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advertising data</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设备</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B</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从</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Standby</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进入</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Scanning</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，获取到设备</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发送的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advertising data</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，然后发送</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scanning request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向设备</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请求更多的信息；</a:t>
            </a:r>
          </a:p>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设备</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收到设备</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B</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发送的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scanning request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后，回复</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scanning response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设备</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B</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根据</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advertising data</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scanning response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判断设备</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是否为设备</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B</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想要连接的设备。如果是，就回到</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Standby</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，然后进入</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Initiating</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，对设备</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发起</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 indicate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随后</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B</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都进入</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Connection</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B</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，双方可以相互发送</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connection data</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在</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Connection state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中，任意一方可以发起</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connection terminate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，随后连接中止，双方都回到</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Standby</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p>
        </p:txBody>
      </p:sp>
      <p:sp>
        <p:nvSpPr>
          <p:cNvPr id="2" name="文本框 1">
            <a:extLst>
              <a:ext uri="{FF2B5EF4-FFF2-40B4-BE49-F238E27FC236}">
                <a16:creationId xmlns:a16="http://schemas.microsoft.com/office/drawing/2014/main" id="{BCE80B43-FBFD-44FC-A08B-57D57DE99C1C}"/>
              </a:ext>
            </a:extLst>
          </p:cNvPr>
          <p:cNvSpPr txBox="1"/>
          <p:nvPr/>
        </p:nvSpPr>
        <p:spPr>
          <a:xfrm>
            <a:off x="7992044" y="924094"/>
            <a:ext cx="561753" cy="369332"/>
          </a:xfrm>
          <a:prstGeom prst="rect">
            <a:avLst/>
          </a:prstGeom>
          <a:noFill/>
        </p:spPr>
        <p:txBody>
          <a:bodyPr wrap="square" rtlCol="0">
            <a:spAutoFit/>
          </a:bodyPr>
          <a:lstStyle/>
          <a:p>
            <a:pPr algn="ctr"/>
            <a:r>
              <a:rPr lang="en-US" altLang="zh-CN" dirty="0"/>
              <a:t>A</a:t>
            </a:r>
            <a:endParaRPr lang="zh-CN" altLang="en-US" dirty="0"/>
          </a:p>
        </p:txBody>
      </p:sp>
      <p:sp>
        <p:nvSpPr>
          <p:cNvPr id="7" name="文本框 6">
            <a:extLst>
              <a:ext uri="{FF2B5EF4-FFF2-40B4-BE49-F238E27FC236}">
                <a16:creationId xmlns:a16="http://schemas.microsoft.com/office/drawing/2014/main" id="{48A8FA72-9BCA-455E-86C1-919424B29754}"/>
              </a:ext>
            </a:extLst>
          </p:cNvPr>
          <p:cNvSpPr txBox="1"/>
          <p:nvPr/>
        </p:nvSpPr>
        <p:spPr>
          <a:xfrm>
            <a:off x="9690611" y="924094"/>
            <a:ext cx="561753" cy="369332"/>
          </a:xfrm>
          <a:prstGeom prst="rect">
            <a:avLst/>
          </a:prstGeom>
          <a:noFill/>
        </p:spPr>
        <p:txBody>
          <a:bodyPr wrap="square" rtlCol="0">
            <a:spAutoFit/>
          </a:bodyPr>
          <a:lstStyle/>
          <a:p>
            <a:pPr algn="ctr"/>
            <a:r>
              <a:rPr lang="en-US" altLang="zh-CN" dirty="0"/>
              <a:t>B</a:t>
            </a:r>
            <a:endParaRPr lang="zh-CN" altLang="en-US" dirty="0"/>
          </a:p>
        </p:txBody>
      </p:sp>
    </p:spTree>
    <p:custDataLst>
      <p:tags r:id="rId1"/>
    </p:custDataLst>
    <p:extLst>
      <p:ext uri="{BB962C8B-B14F-4D97-AF65-F5344CB8AC3E}">
        <p14:creationId xmlns:p14="http://schemas.microsoft.com/office/powerpoint/2010/main" val="2133113542"/>
      </p:ext>
    </p:extLst>
  </p:cSld>
  <p:clrMapOvr>
    <a:masterClrMapping/>
  </p:clrMapOvr>
  <p:transition advClick="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8D68083-44B1-43CA-8503-1ACFBB4A719F}"/>
              </a:ext>
            </a:extLst>
          </p:cNvPr>
          <p:cNvSpPr/>
          <p:nvPr>
            <p:custDataLst>
              <p:tags r:id="rId2"/>
            </p:custDataLst>
          </p:nvPr>
        </p:nvSpPr>
        <p:spPr>
          <a:xfrm>
            <a:off x="0" y="0"/>
            <a:ext cx="12192000" cy="90525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65D5C93-6EF6-4CD7-917A-721288050316}"/>
              </a:ext>
            </a:extLst>
          </p:cNvPr>
          <p:cNvSpPr txBox="1"/>
          <p:nvPr>
            <p:custDataLst>
              <p:tags r:id="rId3"/>
            </p:custDataLst>
          </p:nvPr>
        </p:nvSpPr>
        <p:spPr>
          <a:xfrm>
            <a:off x="104228" y="147828"/>
            <a:ext cx="11277689" cy="609600"/>
          </a:xfrm>
          <a:prstGeom prst="rect">
            <a:avLst/>
          </a:prstGeom>
          <a:noFill/>
        </p:spPr>
        <p:txBody>
          <a:bodyPr wrap="square" lIns="63500" tIns="25400" rIns="63500" bIns="25400" rtlCol="0" anchor="ctr" anchorCtr="0">
            <a:normAutofit fontScale="92500"/>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空中接口包</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(Air Interface Packets)</a:t>
            </a: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格式</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-Uncoded PHYs</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a:extLst>
              <a:ext uri="{FF2B5EF4-FFF2-40B4-BE49-F238E27FC236}">
                <a16:creationId xmlns:a16="http://schemas.microsoft.com/office/drawing/2014/main" id="{E3AD68D0-6E80-40E0-9701-2F55BDA2C79E}"/>
              </a:ext>
            </a:extLst>
          </p:cNvPr>
          <p:cNvPicPr/>
          <p:nvPr/>
        </p:nvPicPr>
        <p:blipFill>
          <a:blip r:embed="rId5"/>
          <a:stretch>
            <a:fillRect/>
          </a:stretch>
        </p:blipFill>
        <p:spPr>
          <a:xfrm>
            <a:off x="6518308" y="1580648"/>
            <a:ext cx="5400040" cy="1466850"/>
          </a:xfrm>
          <a:prstGeom prst="rect">
            <a:avLst/>
          </a:prstGeom>
        </p:spPr>
      </p:pic>
      <p:pic>
        <p:nvPicPr>
          <p:cNvPr id="8" name="图片 7" descr="手机屏幕截图&#10;&#10;描述已自动生成">
            <a:extLst>
              <a:ext uri="{FF2B5EF4-FFF2-40B4-BE49-F238E27FC236}">
                <a16:creationId xmlns:a16="http://schemas.microsoft.com/office/drawing/2014/main" id="{631F67FB-4D59-4DC1-B712-17354CE657D3}"/>
              </a:ext>
            </a:extLst>
          </p:cNvPr>
          <p:cNvPicPr/>
          <p:nvPr/>
        </p:nvPicPr>
        <p:blipFill>
          <a:blip r:embed="rId6"/>
          <a:stretch>
            <a:fillRect/>
          </a:stretch>
        </p:blipFill>
        <p:spPr>
          <a:xfrm>
            <a:off x="6897169" y="3476626"/>
            <a:ext cx="5021179" cy="2620168"/>
          </a:xfrm>
          <a:prstGeom prst="rect">
            <a:avLst/>
          </a:prstGeom>
        </p:spPr>
      </p:pic>
      <p:sp>
        <p:nvSpPr>
          <p:cNvPr id="9" name="文本框 8">
            <a:extLst>
              <a:ext uri="{FF2B5EF4-FFF2-40B4-BE49-F238E27FC236}">
                <a16:creationId xmlns:a16="http://schemas.microsoft.com/office/drawing/2014/main" id="{0BA32EEB-9797-453D-90A7-5BEF5479E408}"/>
              </a:ext>
            </a:extLst>
          </p:cNvPr>
          <p:cNvSpPr txBox="1"/>
          <p:nvPr/>
        </p:nvSpPr>
        <p:spPr>
          <a:xfrm>
            <a:off x="273652" y="1185546"/>
            <a:ext cx="6335695" cy="4770537"/>
          </a:xfrm>
          <a:prstGeom prst="rect">
            <a:avLst/>
          </a:prstGeom>
          <a:noFill/>
        </p:spPr>
        <p:txBody>
          <a:bodyPr wrap="square">
            <a:spAutoFit/>
          </a:bodyPr>
          <a:lstStyle/>
          <a:p>
            <a:pPr indent="266700" algn="just">
              <a:spcBef>
                <a:spcPts val="1200"/>
              </a:spcBef>
              <a:spcAft>
                <a:spcPts val="1200"/>
              </a:spcAft>
            </a:pP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0</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与</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1</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交替的前导帧，便于射频接收端进行频率同步。</a:t>
            </a:r>
          </a:p>
          <a:p>
            <a:pPr indent="266700" algn="just">
              <a:spcBef>
                <a:spcPts val="1200"/>
              </a:spcBef>
              <a:spcAft>
                <a:spcPts val="1200"/>
              </a:spcAft>
            </a:pP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LE 1M PHY</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Preamble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8</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个</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bit</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LE 2M PHY</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v5.0+</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Preamble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16</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个</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bit</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Preamble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LSB</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保持和</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Access Address</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LSB</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相同。</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Preamble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简单了解一下就行了，用户应用层通常接触不到。</a:t>
            </a:r>
          </a:p>
          <a:p>
            <a:pPr marL="266700" indent="266700" algn="just">
              <a:spcBef>
                <a:spcPts val="1200"/>
              </a:spcBef>
              <a:spcAft>
                <a:spcPts val="1200"/>
              </a:spcAft>
            </a:pP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空中那么多的数据包，一个</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设备如何知道哪一个数据包是发给自己的呢？</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Access Address</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（接入地址）就起着这样的类似于身份识别的作用。</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Access Address 4</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个字节的值取决于数据包在主要广播通道发送还是在通用数据通道发送。</a:t>
            </a:r>
          </a:p>
          <a:p>
            <a:pPr marL="266700" indent="266700" algn="just">
              <a:spcBef>
                <a:spcPts val="1200"/>
              </a:spcBef>
              <a:spcAft>
                <a:spcPts val="1200"/>
              </a:spcAft>
            </a:pP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在主要广播通道发送的</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Access Address</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为固定值</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0x8E89BED6</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设备接收到这个值，就知道这是广播数据，而不是连接数据。在通用数据通道发送</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Access Address</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为随机值，由</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Initiator</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在发起连接的时候生成，并发送给从机。之后在这一个连接的生命周期内，主从双方的数据包内的</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Access Address</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都用这个值，直到连接断开。也就是说，在空中的那么多数据包中，双方只要通过筛选</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Access Address</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就能知道是不是连接的对方发来的数据包，这样就起到了身份识别的作用。</a:t>
            </a:r>
            <a:endParaRPr lang="en-US" altLang="zh-CN" sz="1200" kern="100" dirty="0">
              <a:effectLst/>
              <a:latin typeface="Arial" panose="020B0604020202020204" pitchFamily="34" charset="0"/>
              <a:ea typeface="宋体" panose="02010600030101010101" pitchFamily="2" charset="-122"/>
              <a:cs typeface="Times New Roman" panose="02020603050405020304" pitchFamily="18" charset="0"/>
            </a:endParaRPr>
          </a:p>
          <a:p>
            <a:pPr marL="152400" indent="266700" algn="just">
              <a:spcBef>
                <a:spcPts val="1200"/>
              </a:spcBef>
              <a:spcAft>
                <a:spcPts val="1200"/>
              </a:spcAft>
            </a:pP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Protocol Data Unit</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）是我们说话的句子中的重点信息内容。一个数据包需要表达什么意思，主要取决于</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中的内容。</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v4.0</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定义的</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最大长度为</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39</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个字节。</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v4.2</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升级到了</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257</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个字节。</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v5.1</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又增加了一个可选的字节</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CTE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，用于</a:t>
            </a:r>
            <a:r>
              <a:rPr lang="en-US" altLang="zh-CN" sz="1200" kern="100" dirty="0" err="1">
                <a:effectLst/>
                <a:latin typeface="Arial" panose="020B0604020202020204" pitchFamily="34" charset="0"/>
                <a:ea typeface="宋体" panose="02010600030101010101" pitchFamily="2" charset="-122"/>
                <a:cs typeface="Times New Roman" panose="02020603050405020304" pitchFamily="18" charset="0"/>
              </a:rPr>
              <a:t>AoA</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200" kern="100" dirty="0" err="1">
                <a:effectLst/>
                <a:latin typeface="Arial" panose="020B0604020202020204" pitchFamily="34" charset="0"/>
                <a:ea typeface="宋体" panose="02010600030101010101" pitchFamily="2" charset="-122"/>
                <a:cs typeface="Times New Roman" panose="02020603050405020304" pitchFamily="18" charset="0"/>
              </a:rPr>
              <a:t>AoD</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定位。</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CRC</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循环冗余校验，</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个字节，用于确认数据包的完整性。这就不多说了。</a:t>
            </a:r>
          </a:p>
        </p:txBody>
      </p:sp>
    </p:spTree>
    <p:custDataLst>
      <p:tags r:id="rId1"/>
    </p:custDataLst>
    <p:extLst>
      <p:ext uri="{BB962C8B-B14F-4D97-AF65-F5344CB8AC3E}">
        <p14:creationId xmlns:p14="http://schemas.microsoft.com/office/powerpoint/2010/main" val="2346749266"/>
      </p:ext>
    </p:extLst>
  </p:cSld>
  <p:clrMapOvr>
    <a:masterClrMapping/>
  </p:clrMapOvr>
  <p:transition advClick="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8D68083-44B1-43CA-8503-1ACFBB4A719F}"/>
              </a:ext>
            </a:extLst>
          </p:cNvPr>
          <p:cNvSpPr/>
          <p:nvPr>
            <p:custDataLst>
              <p:tags r:id="rId2"/>
            </p:custDataLst>
          </p:nvPr>
        </p:nvSpPr>
        <p:spPr>
          <a:xfrm>
            <a:off x="0" y="0"/>
            <a:ext cx="12192000" cy="90525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65D5C93-6EF6-4CD7-917A-721288050316}"/>
              </a:ext>
            </a:extLst>
          </p:cNvPr>
          <p:cNvSpPr txBox="1"/>
          <p:nvPr>
            <p:custDataLst>
              <p:tags r:id="rId3"/>
            </p:custDataLst>
          </p:nvPr>
        </p:nvSpPr>
        <p:spPr>
          <a:xfrm>
            <a:off x="104228" y="147828"/>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空中接口包</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(Air Interface Packets)</a:t>
            </a: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格式</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-Coded PHYs</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 name="图片 9" descr="手机屏幕截图&#10;&#10;描述已自动生成">
            <a:extLst>
              <a:ext uri="{FF2B5EF4-FFF2-40B4-BE49-F238E27FC236}">
                <a16:creationId xmlns:a16="http://schemas.microsoft.com/office/drawing/2014/main" id="{148868FB-C7FC-45AD-839B-C70472C9CE05}"/>
              </a:ext>
            </a:extLst>
          </p:cNvPr>
          <p:cNvPicPr/>
          <p:nvPr/>
        </p:nvPicPr>
        <p:blipFill>
          <a:blip r:embed="rId5"/>
          <a:stretch>
            <a:fillRect/>
          </a:stretch>
        </p:blipFill>
        <p:spPr>
          <a:xfrm>
            <a:off x="6299601" y="1162218"/>
            <a:ext cx="5400040" cy="1212850"/>
          </a:xfrm>
          <a:prstGeom prst="rect">
            <a:avLst/>
          </a:prstGeom>
        </p:spPr>
      </p:pic>
      <p:sp>
        <p:nvSpPr>
          <p:cNvPr id="11" name="文本框 10">
            <a:extLst>
              <a:ext uri="{FF2B5EF4-FFF2-40B4-BE49-F238E27FC236}">
                <a16:creationId xmlns:a16="http://schemas.microsoft.com/office/drawing/2014/main" id="{DDAFF1BB-1BB8-44CF-8688-D9065975BB3C}"/>
              </a:ext>
            </a:extLst>
          </p:cNvPr>
          <p:cNvSpPr txBox="1"/>
          <p:nvPr/>
        </p:nvSpPr>
        <p:spPr>
          <a:xfrm>
            <a:off x="6448926" y="2543959"/>
            <a:ext cx="5189621" cy="3785652"/>
          </a:xfrm>
          <a:prstGeom prst="rect">
            <a:avLst/>
          </a:prstGeom>
          <a:noFill/>
        </p:spPr>
        <p:txBody>
          <a:bodyPr wrap="square">
            <a:spAutoFit/>
          </a:bodyPr>
          <a:lstStyle/>
          <a:p>
            <a:pPr indent="266700" algn="just">
              <a:spcBef>
                <a:spcPts val="1200"/>
              </a:spcBef>
              <a:spcAft>
                <a:spcPts val="1200"/>
              </a:spcAft>
            </a:pP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LE Coded PHY</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的数据包结构。出了开头的</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Preamble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外，后面分为</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块，</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FEC block 1</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FEC block 2</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FEC block 1</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固定使用</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S=8</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编码，而包含</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FEC block 2</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可以选择</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S=2</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或</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S=8</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编码。</a:t>
            </a:r>
          </a:p>
          <a:p>
            <a:pPr marL="342900" lvl="0" indent="-342900" algn="just">
              <a:spcBef>
                <a:spcPts val="1200"/>
              </a:spcBef>
              <a:spcAft>
                <a:spcPts val="1200"/>
              </a:spcAft>
              <a:buFont typeface="Wingdings" panose="05000000000000000000" pitchFamily="2" charset="2"/>
              <a:buChar char=""/>
            </a:pP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Preamble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LE Coded PHY</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Preamble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00111100</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”重复</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10</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次。</a:t>
            </a:r>
          </a:p>
          <a:p>
            <a:pPr marL="342900" lvl="0" indent="-342900" algn="just">
              <a:spcBef>
                <a:spcPts val="1200"/>
              </a:spcBef>
              <a:spcAft>
                <a:spcPts val="1200"/>
              </a:spcAft>
              <a:buFont typeface="Wingdings" panose="05000000000000000000" pitchFamily="2" charset="2"/>
              <a:buChar char=""/>
            </a:pP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Access Address</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：与</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LE Uncoded PHY</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的定义相同。</a:t>
            </a:r>
          </a:p>
          <a:p>
            <a:pPr marL="342900" lvl="0" indent="-342900" algn="just">
              <a:spcBef>
                <a:spcPts val="1200"/>
              </a:spcBef>
              <a:spcAft>
                <a:spcPts val="1200"/>
              </a:spcAft>
              <a:buFont typeface="Wingdings" panose="05000000000000000000" pitchFamily="2" charset="2"/>
              <a:buChar char=""/>
            </a:pP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CI</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：是</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Coding Indicator</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的缩写，</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个</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bit</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，指示</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FEC block 2</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的编码方式。如果</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CI</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00</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，就用</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S=8</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；如果为</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01</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，就用</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S=2</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p>
          <a:p>
            <a:pPr marL="342900" lvl="0" indent="-342900" algn="just">
              <a:spcBef>
                <a:spcPts val="1200"/>
              </a:spcBef>
              <a:spcAft>
                <a:spcPts val="1200"/>
              </a:spcAft>
              <a:buFont typeface="Wingdings" panose="05000000000000000000" pitchFamily="2" charset="2"/>
              <a:buChar char=""/>
            </a:pP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257</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原始字节。</a:t>
            </a:r>
          </a:p>
          <a:p>
            <a:pPr marL="342900" lvl="0" indent="-342900" algn="just">
              <a:spcBef>
                <a:spcPts val="1200"/>
              </a:spcBef>
              <a:spcAft>
                <a:spcPts val="1200"/>
              </a:spcAft>
              <a:buFont typeface="Wingdings" panose="05000000000000000000" pitchFamily="2" charset="2"/>
              <a:buChar char=""/>
            </a:pP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CRC</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个原始字节。</a:t>
            </a:r>
          </a:p>
          <a:p>
            <a:pPr marL="342900" lvl="0" indent="-342900" algn="just">
              <a:spcBef>
                <a:spcPts val="1200"/>
              </a:spcBef>
              <a:spcAft>
                <a:spcPts val="1200"/>
              </a:spcAft>
              <a:buFont typeface="Wingdings" panose="05000000000000000000" pitchFamily="2" charset="2"/>
              <a:buChar char=""/>
            </a:pP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TERM1</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TERM2</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：用于</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FEC</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编码。</a:t>
            </a:r>
          </a:p>
        </p:txBody>
      </p:sp>
      <p:sp>
        <p:nvSpPr>
          <p:cNvPr id="14" name="文本框 13">
            <a:extLst>
              <a:ext uri="{FF2B5EF4-FFF2-40B4-BE49-F238E27FC236}">
                <a16:creationId xmlns:a16="http://schemas.microsoft.com/office/drawing/2014/main" id="{8808AD09-982E-419C-AB18-290BCE8A34E3}"/>
              </a:ext>
            </a:extLst>
          </p:cNvPr>
          <p:cNvSpPr txBox="1"/>
          <p:nvPr/>
        </p:nvSpPr>
        <p:spPr>
          <a:xfrm>
            <a:off x="163497" y="1053084"/>
            <a:ext cx="6136104" cy="5693866"/>
          </a:xfrm>
          <a:prstGeom prst="rect">
            <a:avLst/>
          </a:prstGeom>
          <a:noFill/>
        </p:spPr>
        <p:txBody>
          <a:bodyPr wrap="square">
            <a:spAutoFit/>
          </a:bodyPr>
          <a:lstStyle/>
          <a:p>
            <a:pPr indent="266700" algn="just">
              <a:spcBef>
                <a:spcPts val="1200"/>
              </a:spcBef>
              <a:spcAft>
                <a:spcPts val="1200"/>
              </a:spcAft>
            </a:pP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大家知道，信号在传输时可能收到干扰，导致接收方收到的数据出错，比如“</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0</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”变成了“</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1”</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，或者“</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1</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”变成了“</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0</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”。干扰是无法避免的，所以聪明的人们就想，在现实世界中，当我们收到一个错误的单词“</a:t>
            </a:r>
            <a:r>
              <a:rPr lang="en-US" altLang="zh-CN" sz="1200" kern="100" dirty="0" err="1">
                <a:effectLst/>
                <a:latin typeface="Arial" panose="020B0604020202020204" pitchFamily="34" charset="0"/>
                <a:ea typeface="宋体" panose="02010600030101010101" pitchFamily="2" charset="-122"/>
                <a:cs typeface="Times New Roman" panose="02020603050405020304" pitchFamily="18" charset="0"/>
              </a:rPr>
              <a:t>appla</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”，我们能够猜出原本正确的单词“</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apple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”。那在二进制世界中，能不能从收到的出错的数据中反相“猜”出来正确的数据呢？在一定程度上确实是可以的。但是不可能凭空“猜”出来，而是需要发送方提供一些额外的信息，我们叫做“冗余数据”。</a:t>
            </a:r>
            <a:r>
              <a:rPr lang="zh-CN" altLang="en-US" sz="1200" kern="100" dirty="0">
                <a:latin typeface="Arial" panose="020B0604020202020204" pitchFamily="34" charset="0"/>
                <a:ea typeface="宋体" panose="02010600030101010101" pitchFamily="2" charset="-122"/>
                <a:cs typeface="Times New Roman" panose="02020603050405020304" pitchFamily="18" charset="0"/>
              </a:rPr>
              <a:t>这些冗余数据是使用一种称之为纠错码的方式出现的。</a:t>
            </a:r>
            <a:endParaRPr lang="en-US" altLang="zh-CN" sz="1200"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LE Coded PHY</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使用纠错编码方式叫做</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Forward Error Correction</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FEC</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，前向纠错）。具体数学原理我们就不解释了，反正</a:t>
            </a:r>
            <a:r>
              <a:rPr lang="zh-CN" altLang="en-US" sz="1200" kern="100" dirty="0">
                <a:effectLst/>
                <a:latin typeface="Arial" panose="020B0604020202020204" pitchFamily="34" charset="0"/>
                <a:ea typeface="宋体" panose="02010600030101010101" pitchFamily="2" charset="-122"/>
                <a:cs typeface="Times New Roman" panose="02020603050405020304" pitchFamily="18" charset="0"/>
              </a:rPr>
              <a:t>比</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单纯重复的方法要高级多了。</a:t>
            </a:r>
          </a:p>
          <a:p>
            <a:pPr indent="266700" algn="just">
              <a:spcBef>
                <a:spcPts val="1200"/>
              </a:spcBef>
              <a:spcAft>
                <a:spcPts val="1200"/>
              </a:spcAft>
            </a:pP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实际使用场景中，导致数据出错的最大“元凶”往往是传输距离。距离越远，信号能量衰减得越厉害，也就越不容易被识别，从而导致出错概率变高。使用纠错编码，（相比于不使用纠错编码）能在更远地距离上传输正确的数据包，也相当于起到了提高传输距离的作用。所以</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LE Coded PHY</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也被称为</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Long Range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功能。</a:t>
            </a:r>
          </a:p>
          <a:p>
            <a:pPr indent="266700" algn="just">
              <a:spcBef>
                <a:spcPts val="1200"/>
              </a:spcBef>
              <a:spcAft>
                <a:spcPts val="1200"/>
              </a:spcAft>
            </a:pP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那什么时候用</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LE Coded PHY</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，什么时候用</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LE Uncoded PHY</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呢？基于对纠错编码的理解，当数据传输速度要求更高的时候，用</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LE Uncoded PHY</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；当数据正确性要求更高或者传输距离要求更远的时候，用</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LE Coded PHY</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LE Coded PHY</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定义了</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种等级的</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FEC</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编码：</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S=2</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S=8</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。简单来说，就是添加了冗余数据编码后的数据长度是原来数据的</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倍或者</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8</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倍。由于</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LE Coded PHY</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是基于</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LE 1M PHY</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的基础上进行编码，所以速率就分别降到了</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500kbps (S=2)</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125kbps (S=8)</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。相对的，</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S=8</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的传输距离比</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S=2</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要远一些。</a:t>
            </a:r>
            <a:endParaRPr lang="en-US" altLang="zh-CN" sz="1200"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数据包的收发，无论在硬件层面上还是软件层面上，都需要处理时间。还需要给对方留出处理的时间。对此，</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定义了</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Inter Frame Space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，指的是在同一个频道上两个连续的数据包之间的时间间隔，标记为</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T_IFS</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，是固定值</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150 </a:t>
            </a:r>
            <a:r>
              <a:rPr lang="en-US" altLang="zh-CN" sz="1200" kern="100" dirty="0" err="1">
                <a:effectLst/>
                <a:latin typeface="Arial" panose="020B0604020202020204" pitchFamily="34" charset="0"/>
                <a:ea typeface="宋体" panose="02010600030101010101" pitchFamily="2" charset="-122"/>
                <a:cs typeface="Times New Roman" panose="02020603050405020304" pitchFamily="18" charset="0"/>
              </a:rPr>
              <a:t>μs</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，公差±</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2 </a:t>
            </a:r>
            <a:r>
              <a:rPr lang="en-US" altLang="zh-CN" sz="1200" kern="100" dirty="0" err="1">
                <a:effectLst/>
                <a:latin typeface="Arial" panose="020B0604020202020204" pitchFamily="34" charset="0"/>
                <a:ea typeface="宋体" panose="02010600030101010101" pitchFamily="2" charset="-122"/>
                <a:cs typeface="Times New Roman" panose="02020603050405020304" pitchFamily="18" charset="0"/>
              </a:rPr>
              <a:t>μs</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1695530568"/>
      </p:ext>
    </p:extLst>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5" name="图片 4" descr="D:\meihua_service_cache\jpg/651acfc9c10ce2a913eea0859367c74f.jpg651acfc9c10ce2a913eea0859367c74f"/>
          <p:cNvPicPr>
            <a:picLocks noChangeAspect="1"/>
          </p:cNvPicPr>
          <p:nvPr>
            <p:custDataLst>
              <p:tags r:id="rId2"/>
            </p:custDataLst>
          </p:nvPr>
        </p:nvPicPr>
        <p:blipFill rotWithShape="1">
          <a:blip r:embed="rId6"/>
          <a:srcRect l="30000" r="30000"/>
          <a:stretch>
            <a:fillRect/>
          </a:stretch>
        </p:blipFill>
        <p:spPr>
          <a:xfrm>
            <a:off x="762006" y="-25"/>
            <a:ext cx="4876838" cy="6858051"/>
          </a:xfrm>
          <a:custGeom>
            <a:avLst/>
            <a:gdLst/>
            <a:ahLst/>
            <a:cxnLst>
              <a:cxn ang="3">
                <a:pos x="hc" y="t"/>
              </a:cxn>
              <a:cxn ang="cd2">
                <a:pos x="l" y="vc"/>
              </a:cxn>
              <a:cxn ang="cd4">
                <a:pos x="hc" y="b"/>
              </a:cxn>
              <a:cxn ang="0">
                <a:pos x="r" y="vc"/>
              </a:cxn>
            </a:cxnLst>
            <a:rect l="l" t="t" r="r" b="b"/>
            <a:pathLst>
              <a:path w="7680" h="10800">
                <a:moveTo>
                  <a:pt x="0" y="0"/>
                </a:moveTo>
                <a:lnTo>
                  <a:pt x="7680" y="0"/>
                </a:lnTo>
                <a:lnTo>
                  <a:pt x="7680" y="10800"/>
                </a:lnTo>
                <a:lnTo>
                  <a:pt x="0" y="10800"/>
                </a:lnTo>
                <a:lnTo>
                  <a:pt x="0" y="0"/>
                </a:lnTo>
                <a:close/>
              </a:path>
            </a:pathLst>
          </a:custGeom>
        </p:spPr>
      </p:pic>
      <p:sp>
        <p:nvSpPr>
          <p:cNvPr id="6" name="文本框 5"/>
          <p:cNvSpPr txBox="1"/>
          <p:nvPr>
            <p:custDataLst>
              <p:tags r:id="rId3"/>
            </p:custDataLst>
          </p:nvPr>
        </p:nvSpPr>
        <p:spPr>
          <a:xfrm>
            <a:off x="6096000" y="1697357"/>
            <a:ext cx="2063641" cy="609600"/>
          </a:xfrm>
          <a:prstGeom prst="rect">
            <a:avLst/>
          </a:prstGeom>
          <a:noFill/>
        </p:spPr>
        <p:txBody>
          <a:bodyPr wrap="square" lIns="63500" tIns="25400" rIns="63500" bIns="25400" rtlCol="0" anchor="ctr" anchorCtr="0">
            <a:normAutofit fontScale="85000" lnSpcReduction="10000"/>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上节课回顾</a:t>
            </a:r>
            <a:r>
              <a:rPr 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11" name="Title 6"/>
          <p:cNvSpPr txBox="1"/>
          <p:nvPr>
            <p:custDataLst>
              <p:tags r:id="rId4"/>
            </p:custDataLst>
          </p:nvPr>
        </p:nvSpPr>
        <p:spPr>
          <a:xfrm>
            <a:off x="6096000" y="2407626"/>
            <a:ext cx="5181638" cy="2212611"/>
          </a:xfrm>
          <a:prstGeom prst="rect">
            <a:avLst/>
          </a:prstGeom>
          <a:noFill/>
          <a:ln w="3175">
            <a:noFill/>
            <a:prstDash val="dash"/>
          </a:ln>
        </p:spPr>
        <p:txBody>
          <a:bodyPr wrap="square" lIns="63500" tIns="25400" rIns="63500" bIns="25400" anchor="ctr" anchorCtr="0">
            <a:normAutofit fontScale="975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42900" lvl="0" indent="-342900" algn="just">
              <a:lnSpc>
                <a:spcPct val="100000"/>
              </a:lnSpc>
              <a:spcBef>
                <a:spcPts val="1200"/>
              </a:spcBef>
              <a:spcAft>
                <a:spcPts val="1200"/>
              </a:spcAft>
              <a:buFont typeface="Wingdings" panose="05000000000000000000" pitchFamily="2" charset="2"/>
              <a:buChar char="ü"/>
            </a:pPr>
            <a:r>
              <a:rPr lang="zh-CN" altLang="en-US" sz="1600" kern="100" dirty="0">
                <a:effectLst/>
                <a:latin typeface="Arial" panose="020B0604020202020204" pitchFamily="34" charset="0"/>
                <a:ea typeface="宋体" panose="02010600030101010101" pitchFamily="2" charset="-122"/>
                <a:cs typeface="Times New Roman" panose="02020603050405020304" pitchFamily="18" charset="0"/>
              </a:rPr>
              <a:t>什么是蓝牙</a:t>
            </a:r>
            <a:r>
              <a:rPr lang="zh-CN" altLang="en-US" sz="1600" kern="100" dirty="0">
                <a:latin typeface="Arial" panose="020B0604020202020204" pitchFamily="34" charset="0"/>
                <a:ea typeface="宋体" panose="02010600030101010101" pitchFamily="2" charset="-122"/>
                <a:cs typeface="Times New Roman" panose="02020603050405020304" pitchFamily="18" charset="0"/>
              </a:rPr>
              <a:t>？</a:t>
            </a:r>
            <a:endParaRPr lang="zh-CN" altLang="zh-CN" sz="1600" kern="100" dirty="0">
              <a:effectLst/>
              <a:latin typeface="Arial" panose="020B0604020202020204" pitchFamily="34" charset="0"/>
              <a:ea typeface="宋体" panose="02010600030101010101" pitchFamily="2" charset="-122"/>
              <a:cs typeface="Times New Roman" panose="02020603050405020304" pitchFamily="18" charset="0"/>
            </a:endParaRPr>
          </a:p>
          <a:p>
            <a:pPr marL="342900" lvl="0" indent="-342900" algn="just">
              <a:lnSpc>
                <a:spcPct val="100000"/>
              </a:lnSpc>
              <a:spcBef>
                <a:spcPts val="1200"/>
              </a:spcBef>
              <a:spcAft>
                <a:spcPts val="1200"/>
              </a:spcAft>
              <a:buFont typeface="Wingdings" panose="05000000000000000000" pitchFamily="2" charset="2"/>
              <a:buChar char="ü"/>
            </a:pPr>
            <a:r>
              <a:rPr lang="zh-CN" altLang="en-US" sz="1600" kern="100" dirty="0">
                <a:effectLst/>
                <a:latin typeface="Arial" panose="020B0604020202020204" pitchFamily="34" charset="0"/>
                <a:ea typeface="宋体" panose="02010600030101010101" pitchFamily="2" charset="-122"/>
                <a:cs typeface="Times New Roman" panose="02020603050405020304" pitchFamily="18" charset="0"/>
              </a:rPr>
              <a:t>蓝牙版本演进介绍</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a:p>
            <a:pPr marL="342900" lvl="0" indent="-342900" algn="just">
              <a:lnSpc>
                <a:spcPct val="100000"/>
              </a:lnSpc>
              <a:spcBef>
                <a:spcPts val="1200"/>
              </a:spcBef>
              <a:spcAft>
                <a:spcPts val="1200"/>
              </a:spcAft>
              <a:buFont typeface="Wingdings" panose="05000000000000000000" pitchFamily="2" charset="2"/>
              <a:buChar char="ü"/>
            </a:pPr>
            <a:r>
              <a:rPr lang="zh-CN" altLang="en-US" sz="1600" kern="100" dirty="0">
                <a:effectLst/>
                <a:latin typeface="Arial" panose="020B0604020202020204" pitchFamily="34" charset="0"/>
                <a:ea typeface="宋体" panose="02010600030101010101" pitchFamily="2" charset="-122"/>
                <a:cs typeface="Times New Roman" panose="02020603050405020304" pitchFamily="18" charset="0"/>
              </a:rPr>
              <a:t>蓝牙协议栈总览</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p:txBody>
      </p:sp>
    </p:spTree>
    <p:custDataLst>
      <p:tags r:id="rId1"/>
    </p:custDataLst>
  </p:cSld>
  <p:clrMapOvr>
    <a:masterClrMapping/>
  </p:clrMapOvr>
  <p:transition spd="slow" advClick="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8D68083-44B1-43CA-8503-1ACFBB4A719F}"/>
              </a:ext>
            </a:extLst>
          </p:cNvPr>
          <p:cNvSpPr/>
          <p:nvPr>
            <p:custDataLst>
              <p:tags r:id="rId2"/>
            </p:custDataLst>
          </p:nvPr>
        </p:nvSpPr>
        <p:spPr>
          <a:xfrm>
            <a:off x="0" y="0"/>
            <a:ext cx="12192000" cy="90525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65D5C93-6EF6-4CD7-917A-721288050316}"/>
              </a:ext>
            </a:extLst>
          </p:cNvPr>
          <p:cNvSpPr txBox="1"/>
          <p:nvPr>
            <p:custDataLst>
              <p:tags r:id="rId3"/>
            </p:custDataLst>
          </p:nvPr>
        </p:nvSpPr>
        <p:spPr>
          <a:xfrm>
            <a:off x="104228" y="147828"/>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Advertising Physical Channel PDU</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a:extLst>
              <a:ext uri="{FF2B5EF4-FFF2-40B4-BE49-F238E27FC236}">
                <a16:creationId xmlns:a16="http://schemas.microsoft.com/office/drawing/2014/main" id="{ACC3AF98-A945-47D4-B7B4-138B2C2E99B4}"/>
              </a:ext>
            </a:extLst>
          </p:cNvPr>
          <p:cNvPicPr/>
          <p:nvPr/>
        </p:nvPicPr>
        <p:blipFill>
          <a:blip r:embed="rId5"/>
          <a:stretch>
            <a:fillRect/>
          </a:stretch>
        </p:blipFill>
        <p:spPr>
          <a:xfrm>
            <a:off x="7608302" y="1175045"/>
            <a:ext cx="3873500" cy="698500"/>
          </a:xfrm>
          <a:prstGeom prst="rect">
            <a:avLst/>
          </a:prstGeom>
        </p:spPr>
      </p:pic>
      <p:pic>
        <p:nvPicPr>
          <p:cNvPr id="8" name="图片 7">
            <a:extLst>
              <a:ext uri="{FF2B5EF4-FFF2-40B4-BE49-F238E27FC236}">
                <a16:creationId xmlns:a16="http://schemas.microsoft.com/office/drawing/2014/main" id="{12CF054B-C882-45F4-8E14-6A64734D9AD1}"/>
              </a:ext>
            </a:extLst>
          </p:cNvPr>
          <p:cNvPicPr/>
          <p:nvPr/>
        </p:nvPicPr>
        <p:blipFill>
          <a:blip r:embed="rId6"/>
          <a:stretch>
            <a:fillRect/>
          </a:stretch>
        </p:blipFill>
        <p:spPr>
          <a:xfrm>
            <a:off x="6668102" y="2721307"/>
            <a:ext cx="5400040" cy="600075"/>
          </a:xfrm>
          <a:prstGeom prst="rect">
            <a:avLst/>
          </a:prstGeom>
        </p:spPr>
      </p:pic>
      <p:cxnSp>
        <p:nvCxnSpPr>
          <p:cNvPr id="3" name="直接连接符 2">
            <a:extLst>
              <a:ext uri="{FF2B5EF4-FFF2-40B4-BE49-F238E27FC236}">
                <a16:creationId xmlns:a16="http://schemas.microsoft.com/office/drawing/2014/main" id="{708E3F7A-B0FE-48E7-8C06-ABA6D39258DF}"/>
              </a:ext>
            </a:extLst>
          </p:cNvPr>
          <p:cNvCxnSpPr>
            <a:cxnSpLocks/>
          </p:cNvCxnSpPr>
          <p:nvPr/>
        </p:nvCxnSpPr>
        <p:spPr>
          <a:xfrm flipH="1">
            <a:off x="6668102" y="1873545"/>
            <a:ext cx="940201" cy="847762"/>
          </a:xfrm>
          <a:prstGeom prst="line">
            <a:avLst/>
          </a:prstGeom>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367D0D79-7170-42B3-879F-1978273F7D9B}"/>
              </a:ext>
            </a:extLst>
          </p:cNvPr>
          <p:cNvCxnSpPr>
            <a:cxnSpLocks/>
          </p:cNvCxnSpPr>
          <p:nvPr/>
        </p:nvCxnSpPr>
        <p:spPr>
          <a:xfrm>
            <a:off x="8823158" y="1873545"/>
            <a:ext cx="3244984" cy="847762"/>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6" name="表格 15">
            <a:extLst>
              <a:ext uri="{FF2B5EF4-FFF2-40B4-BE49-F238E27FC236}">
                <a16:creationId xmlns:a16="http://schemas.microsoft.com/office/drawing/2014/main" id="{C7AA3756-0FC6-4976-840A-7C989405BAA7}"/>
              </a:ext>
            </a:extLst>
          </p:cNvPr>
          <p:cNvGraphicFramePr>
            <a:graphicFrameLocks noGrp="1"/>
          </p:cNvGraphicFramePr>
          <p:nvPr>
            <p:extLst>
              <p:ext uri="{D42A27DB-BD31-4B8C-83A1-F6EECF244321}">
                <p14:modId xmlns:p14="http://schemas.microsoft.com/office/powerpoint/2010/main" val="1553658138"/>
              </p:ext>
            </p:extLst>
          </p:nvPr>
        </p:nvGraphicFramePr>
        <p:xfrm>
          <a:off x="203601" y="1165852"/>
          <a:ext cx="6300540" cy="5440680"/>
        </p:xfrm>
        <a:graphic>
          <a:graphicData uri="http://schemas.openxmlformats.org/drawingml/2006/table">
            <a:tbl>
              <a:tblPr firstRow="1" firstCol="1" bandRow="1">
                <a:tableStyleId>{5C22544A-7EE6-4342-B048-85BDC9FD1C3A}</a:tableStyleId>
              </a:tblPr>
              <a:tblGrid>
                <a:gridCol w="1050090">
                  <a:extLst>
                    <a:ext uri="{9D8B030D-6E8A-4147-A177-3AD203B41FA5}">
                      <a16:colId xmlns:a16="http://schemas.microsoft.com/office/drawing/2014/main" val="2854396738"/>
                    </a:ext>
                  </a:extLst>
                </a:gridCol>
                <a:gridCol w="1050090">
                  <a:extLst>
                    <a:ext uri="{9D8B030D-6E8A-4147-A177-3AD203B41FA5}">
                      <a16:colId xmlns:a16="http://schemas.microsoft.com/office/drawing/2014/main" val="665773526"/>
                    </a:ext>
                  </a:extLst>
                </a:gridCol>
                <a:gridCol w="1050090">
                  <a:extLst>
                    <a:ext uri="{9D8B030D-6E8A-4147-A177-3AD203B41FA5}">
                      <a16:colId xmlns:a16="http://schemas.microsoft.com/office/drawing/2014/main" val="1212979793"/>
                    </a:ext>
                  </a:extLst>
                </a:gridCol>
                <a:gridCol w="1050090">
                  <a:extLst>
                    <a:ext uri="{9D8B030D-6E8A-4147-A177-3AD203B41FA5}">
                      <a16:colId xmlns:a16="http://schemas.microsoft.com/office/drawing/2014/main" val="1435033477"/>
                    </a:ext>
                  </a:extLst>
                </a:gridCol>
                <a:gridCol w="1050090">
                  <a:extLst>
                    <a:ext uri="{9D8B030D-6E8A-4147-A177-3AD203B41FA5}">
                      <a16:colId xmlns:a16="http://schemas.microsoft.com/office/drawing/2014/main" val="1723209473"/>
                    </a:ext>
                  </a:extLst>
                </a:gridCol>
                <a:gridCol w="1050090">
                  <a:extLst>
                    <a:ext uri="{9D8B030D-6E8A-4147-A177-3AD203B41FA5}">
                      <a16:colId xmlns:a16="http://schemas.microsoft.com/office/drawing/2014/main" val="2100038387"/>
                    </a:ext>
                  </a:extLst>
                </a:gridCol>
              </a:tblGrid>
              <a:tr h="0">
                <a:tc rowSpan="2">
                  <a:txBody>
                    <a:bodyPr/>
                    <a:lstStyle/>
                    <a:p>
                      <a:r>
                        <a:rPr lang="en-US" sz="1050" kern="100" dirty="0">
                          <a:effectLst/>
                        </a:rPr>
                        <a:t>PDU Type</a:t>
                      </a:r>
                      <a:endParaRPr lang="zh-CN" sz="1050" kern="100" dirty="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rowSpan="2">
                  <a:txBody>
                    <a:bodyPr/>
                    <a:lstStyle/>
                    <a:p>
                      <a:r>
                        <a:rPr lang="en-US" sz="1050" kern="100">
                          <a:effectLst/>
                        </a:rPr>
                        <a:t>PDU Name</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rowSpan="2">
                  <a:txBody>
                    <a:bodyPr/>
                    <a:lstStyle/>
                    <a:p>
                      <a:r>
                        <a:rPr lang="en-US" sz="1050" kern="100">
                          <a:effectLst/>
                        </a:rPr>
                        <a:t>Physical Channel</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gridSpan="3">
                  <a:txBody>
                    <a:bodyPr/>
                    <a:lstStyle/>
                    <a:p>
                      <a:pPr algn="ctr"/>
                      <a:r>
                        <a:rPr lang="en-US" sz="1050" kern="100">
                          <a:effectLst/>
                        </a:rPr>
                        <a:t>Permitted PHYs</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05256548"/>
                  </a:ext>
                </a:extLst>
              </a:tr>
              <a:tr h="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r>
                        <a:rPr lang="en-US" sz="1050" kern="100">
                          <a:effectLst/>
                        </a:rPr>
                        <a:t>LE 1M</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LE 2M</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LE</a:t>
                      </a:r>
                      <a:endParaRPr lang="zh-CN" sz="1050" kern="100">
                        <a:effectLst/>
                      </a:endParaRPr>
                    </a:p>
                    <a:p>
                      <a:r>
                        <a:rPr lang="en-US" sz="1050" kern="100">
                          <a:effectLst/>
                        </a:rPr>
                        <a:t>Coded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1633063076"/>
                  </a:ext>
                </a:extLst>
              </a:tr>
              <a:tr h="0">
                <a:tc>
                  <a:txBody>
                    <a:bodyPr/>
                    <a:lstStyle/>
                    <a:p>
                      <a:r>
                        <a:rPr lang="en-US" sz="1050" kern="100">
                          <a:effectLst/>
                        </a:rPr>
                        <a:t>0b0000</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r>
                        <a:rPr lang="en-US" sz="1050" kern="100">
                          <a:effectLst/>
                        </a:rPr>
                        <a:t>ADV_IND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r>
                        <a:rPr lang="en-US" sz="1050" kern="100">
                          <a:effectLst/>
                        </a:rPr>
                        <a:t>Primary Advertising</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 </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 </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3252753005"/>
                  </a:ext>
                </a:extLst>
              </a:tr>
              <a:tr h="0">
                <a:tc>
                  <a:txBody>
                    <a:bodyPr/>
                    <a:lstStyle/>
                    <a:p>
                      <a:r>
                        <a:rPr lang="en-US" sz="1050" kern="100">
                          <a:effectLst/>
                        </a:rPr>
                        <a:t>0b0001</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r>
                        <a:rPr lang="en-US" sz="1050" kern="100">
                          <a:effectLst/>
                        </a:rPr>
                        <a:t>ADV_DIRECT_IND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r>
                        <a:rPr lang="en-US" sz="1050" kern="100">
                          <a:effectLst/>
                        </a:rPr>
                        <a:t>Primary Advertising</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 </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 </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3653458636"/>
                  </a:ext>
                </a:extLst>
              </a:tr>
              <a:tr h="0">
                <a:tc>
                  <a:txBody>
                    <a:bodyPr/>
                    <a:lstStyle/>
                    <a:p>
                      <a:r>
                        <a:rPr lang="en-US" sz="1050" kern="100">
                          <a:effectLst/>
                        </a:rPr>
                        <a:t>0b0010</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r>
                        <a:rPr lang="en-US" sz="1050" kern="100">
                          <a:effectLst/>
                        </a:rPr>
                        <a:t>ADV_NONCONN_IND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r>
                        <a:rPr lang="en-US" sz="1050" kern="100">
                          <a:effectLst/>
                        </a:rPr>
                        <a:t>Primary Advertising</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 </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 </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3278091333"/>
                  </a:ext>
                </a:extLst>
              </a:tr>
              <a:tr h="0">
                <a:tc rowSpan="2">
                  <a:txBody>
                    <a:bodyPr/>
                    <a:lstStyle/>
                    <a:p>
                      <a:r>
                        <a:rPr lang="en-US" sz="1050" kern="100">
                          <a:effectLst/>
                        </a:rPr>
                        <a:t>0b0011</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r>
                        <a:rPr lang="en-US" sz="1050" kern="100">
                          <a:effectLst/>
                        </a:rPr>
                        <a:t>SCAN_REQ</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r>
                        <a:rPr lang="en-US" sz="1050" kern="100">
                          <a:effectLst/>
                        </a:rPr>
                        <a:t>Primary Advertising</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 </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 </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4277318240"/>
                  </a:ext>
                </a:extLst>
              </a:tr>
              <a:tr h="0">
                <a:tc vMerge="1">
                  <a:txBody>
                    <a:bodyPr/>
                    <a:lstStyle/>
                    <a:p>
                      <a:endParaRPr lang="zh-CN" altLang="en-US"/>
                    </a:p>
                  </a:txBody>
                  <a:tcPr/>
                </a:tc>
                <a:tc>
                  <a:txBody>
                    <a:bodyPr/>
                    <a:lstStyle/>
                    <a:p>
                      <a:r>
                        <a:rPr lang="en-US" sz="1050" kern="100">
                          <a:effectLst/>
                        </a:rPr>
                        <a:t>AUX_SCAN_REQ</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r>
                        <a:rPr lang="en-US" sz="1050" kern="100">
                          <a:effectLst/>
                        </a:rPr>
                        <a:t>Secondary Advertising</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1066858388"/>
                  </a:ext>
                </a:extLst>
              </a:tr>
              <a:tr h="0">
                <a:tc>
                  <a:txBody>
                    <a:bodyPr/>
                    <a:lstStyle/>
                    <a:p>
                      <a:r>
                        <a:rPr lang="en-US" sz="1050" kern="100">
                          <a:effectLst/>
                        </a:rPr>
                        <a:t>0b0100</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r>
                        <a:rPr lang="en-US" sz="1050" kern="100">
                          <a:effectLst/>
                        </a:rPr>
                        <a:t>SCAN_RSP</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r>
                        <a:rPr lang="en-US" sz="1050" kern="100">
                          <a:effectLst/>
                        </a:rPr>
                        <a:t>Primary Advertising</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 </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 </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3112264947"/>
                  </a:ext>
                </a:extLst>
              </a:tr>
              <a:tr h="0">
                <a:tc rowSpan="2">
                  <a:txBody>
                    <a:bodyPr/>
                    <a:lstStyle/>
                    <a:p>
                      <a:r>
                        <a:rPr lang="en-US" sz="1050" kern="100">
                          <a:effectLst/>
                        </a:rPr>
                        <a:t>0b0101</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r>
                        <a:rPr lang="en-US" sz="1050" kern="100">
                          <a:effectLst/>
                        </a:rPr>
                        <a:t>CONNECT_IND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r>
                        <a:rPr lang="en-US" sz="1050" kern="100">
                          <a:effectLst/>
                        </a:rPr>
                        <a:t>Primary Advertising</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 </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 </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4138906530"/>
                  </a:ext>
                </a:extLst>
              </a:tr>
              <a:tr h="0">
                <a:tc vMerge="1">
                  <a:txBody>
                    <a:bodyPr/>
                    <a:lstStyle/>
                    <a:p>
                      <a:endParaRPr lang="zh-CN" altLang="en-US"/>
                    </a:p>
                  </a:txBody>
                  <a:tcPr/>
                </a:tc>
                <a:tc>
                  <a:txBody>
                    <a:bodyPr/>
                    <a:lstStyle/>
                    <a:p>
                      <a:r>
                        <a:rPr lang="en-US" sz="1050" kern="100">
                          <a:effectLst/>
                        </a:rPr>
                        <a:t>AUX_CONNECT_REQ</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r>
                        <a:rPr lang="en-US" sz="1050" kern="100">
                          <a:effectLst/>
                        </a:rPr>
                        <a:t>Secondary Advertising</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786192046"/>
                  </a:ext>
                </a:extLst>
              </a:tr>
              <a:tr h="0">
                <a:tc>
                  <a:txBody>
                    <a:bodyPr/>
                    <a:lstStyle/>
                    <a:p>
                      <a:r>
                        <a:rPr lang="en-US" sz="1050" kern="100">
                          <a:effectLst/>
                        </a:rPr>
                        <a:t>0b0110</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r>
                        <a:rPr lang="en-US" sz="1050" kern="100">
                          <a:effectLst/>
                        </a:rPr>
                        <a:t>ADV_SCAN_IND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r>
                        <a:rPr lang="en-US" sz="1050" kern="100">
                          <a:effectLst/>
                        </a:rPr>
                        <a:t>Primary Advertising</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 </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 </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179358517"/>
                  </a:ext>
                </a:extLst>
              </a:tr>
              <a:tr h="0">
                <a:tc rowSpan="5">
                  <a:txBody>
                    <a:bodyPr/>
                    <a:lstStyle/>
                    <a:p>
                      <a:r>
                        <a:rPr lang="en-US" sz="1050" kern="100">
                          <a:effectLst/>
                        </a:rPr>
                        <a:t>0b0111</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r>
                        <a:rPr lang="en-US" sz="1050" kern="100">
                          <a:effectLst/>
                        </a:rPr>
                        <a:t>ADV_EXT_IND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r>
                        <a:rPr lang="en-US" sz="1050" kern="100">
                          <a:effectLst/>
                        </a:rPr>
                        <a:t>Primary Advertising</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en-US" sz="1050" kern="100">
                          <a:effectLst/>
                        </a:rPr>
                        <a:t> </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3166968314"/>
                  </a:ext>
                </a:extLst>
              </a:tr>
              <a:tr h="0">
                <a:tc vMerge="1">
                  <a:txBody>
                    <a:bodyPr/>
                    <a:lstStyle/>
                    <a:p>
                      <a:endParaRPr lang="zh-CN" altLang="en-US"/>
                    </a:p>
                  </a:txBody>
                  <a:tcPr/>
                </a:tc>
                <a:tc>
                  <a:txBody>
                    <a:bodyPr/>
                    <a:lstStyle/>
                    <a:p>
                      <a:r>
                        <a:rPr lang="en-US" sz="1050" kern="100">
                          <a:effectLst/>
                        </a:rPr>
                        <a:t>AUX_ADV_IND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r>
                        <a:rPr lang="en-US" sz="1050" kern="100">
                          <a:effectLst/>
                        </a:rPr>
                        <a:t>Secondary Advertising</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1474342069"/>
                  </a:ext>
                </a:extLst>
              </a:tr>
              <a:tr h="0">
                <a:tc vMerge="1">
                  <a:txBody>
                    <a:bodyPr/>
                    <a:lstStyle/>
                    <a:p>
                      <a:endParaRPr lang="zh-CN" altLang="en-US"/>
                    </a:p>
                  </a:txBody>
                  <a:tcPr/>
                </a:tc>
                <a:tc>
                  <a:txBody>
                    <a:bodyPr/>
                    <a:lstStyle/>
                    <a:p>
                      <a:r>
                        <a:rPr lang="en-US" sz="1050" kern="100">
                          <a:effectLst/>
                        </a:rPr>
                        <a:t>AUX_SCAN_RSP</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r>
                        <a:rPr lang="en-US" sz="1050" kern="100">
                          <a:effectLst/>
                        </a:rPr>
                        <a:t>Secondary Advertising</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304816368"/>
                  </a:ext>
                </a:extLst>
              </a:tr>
              <a:tr h="0">
                <a:tc vMerge="1">
                  <a:txBody>
                    <a:bodyPr/>
                    <a:lstStyle/>
                    <a:p>
                      <a:endParaRPr lang="zh-CN" altLang="en-US"/>
                    </a:p>
                  </a:txBody>
                  <a:tcPr/>
                </a:tc>
                <a:tc>
                  <a:txBody>
                    <a:bodyPr/>
                    <a:lstStyle/>
                    <a:p>
                      <a:r>
                        <a:rPr lang="en-US" sz="1050" kern="100">
                          <a:effectLst/>
                        </a:rPr>
                        <a:t>AUX_SYNC_IND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r>
                        <a:rPr lang="en-US" sz="1050" kern="100">
                          <a:effectLst/>
                        </a:rPr>
                        <a:t>Periodic</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002876849"/>
                  </a:ext>
                </a:extLst>
              </a:tr>
              <a:tr h="0">
                <a:tc vMerge="1">
                  <a:txBody>
                    <a:bodyPr/>
                    <a:lstStyle/>
                    <a:p>
                      <a:endParaRPr lang="zh-CN" altLang="en-US"/>
                    </a:p>
                  </a:txBody>
                  <a:tcPr/>
                </a:tc>
                <a:tc>
                  <a:txBody>
                    <a:bodyPr/>
                    <a:lstStyle/>
                    <a:p>
                      <a:r>
                        <a:rPr lang="en-US" sz="1050" kern="100">
                          <a:effectLst/>
                        </a:rPr>
                        <a:t>AUX_CHAIN_IND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r>
                        <a:rPr lang="en-US" sz="1050" kern="100">
                          <a:effectLst/>
                        </a:rPr>
                        <a:t>Secondary Advertising</a:t>
                      </a:r>
                      <a:endParaRPr lang="zh-CN" sz="1050" kern="100">
                        <a:effectLst/>
                      </a:endParaRPr>
                    </a:p>
                    <a:p>
                      <a:r>
                        <a:rPr lang="en-US" sz="1050" kern="100">
                          <a:effectLst/>
                        </a:rPr>
                        <a:t>and Periodic</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628146045"/>
                  </a:ext>
                </a:extLst>
              </a:tr>
              <a:tr h="0">
                <a:tc>
                  <a:txBody>
                    <a:bodyPr/>
                    <a:lstStyle/>
                    <a:p>
                      <a:r>
                        <a:rPr lang="en-US" sz="1050" kern="100">
                          <a:effectLst/>
                        </a:rPr>
                        <a:t>0b01000</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r>
                        <a:rPr lang="en-US" sz="1050" kern="100">
                          <a:effectLst/>
                        </a:rPr>
                        <a:t>AUX_CONNECT_RSP</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r>
                        <a:rPr lang="en-US" sz="1050" kern="100">
                          <a:effectLst/>
                        </a:rPr>
                        <a:t>Secondary Advertising</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r>
                        <a:rPr lang="zh-CN"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3797754035"/>
                  </a:ext>
                </a:extLst>
              </a:tr>
              <a:tr h="0">
                <a:tc>
                  <a:txBody>
                    <a:bodyPr/>
                    <a:lstStyle/>
                    <a:p>
                      <a:r>
                        <a:rPr lang="en-US" sz="1050" kern="100">
                          <a:effectLst/>
                        </a:rPr>
                        <a:t>Others</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gridSpan="5">
                  <a:txBody>
                    <a:bodyPr/>
                    <a:lstStyle/>
                    <a:p>
                      <a:r>
                        <a:rPr lang="en-US" sz="1050" kern="100" dirty="0">
                          <a:effectLst/>
                        </a:rPr>
                        <a:t>Reserved for future use</a:t>
                      </a:r>
                      <a:endParaRPr lang="zh-CN" sz="1050" kern="100" dirty="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07470528"/>
                  </a:ext>
                </a:extLst>
              </a:tr>
            </a:tbl>
          </a:graphicData>
        </a:graphic>
      </p:graphicFrame>
      <p:sp>
        <p:nvSpPr>
          <p:cNvPr id="18" name="文本框 17">
            <a:extLst>
              <a:ext uri="{FF2B5EF4-FFF2-40B4-BE49-F238E27FC236}">
                <a16:creationId xmlns:a16="http://schemas.microsoft.com/office/drawing/2014/main" id="{998F5891-A1C7-4139-83F3-D0F3DE9CBE52}"/>
              </a:ext>
            </a:extLst>
          </p:cNvPr>
          <p:cNvSpPr txBox="1"/>
          <p:nvPr/>
        </p:nvSpPr>
        <p:spPr>
          <a:xfrm>
            <a:off x="6668101" y="3430480"/>
            <a:ext cx="5400041" cy="3170099"/>
          </a:xfrm>
          <a:prstGeom prst="rect">
            <a:avLst/>
          </a:prstGeom>
          <a:noFill/>
        </p:spPr>
        <p:txBody>
          <a:bodyPr wrap="square">
            <a:spAutoFit/>
          </a:bodyPr>
          <a:lstStyle/>
          <a:p>
            <a:pPr indent="266700" algn="just">
              <a:spcBef>
                <a:spcPts val="1200"/>
              </a:spcBef>
              <a:spcAft>
                <a:spcPts val="1200"/>
              </a:spcAft>
            </a:pP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PDU Type</a:t>
            </a:r>
            <a:r>
              <a:rPr lang="zh-CN" altLang="en-US" sz="12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4</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个</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bits</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，表示了</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的类型。</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定义了</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15</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种</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PDU name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，分类为</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9</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种</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PDU type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。并且对每种</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PDU name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使用的</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physical channel</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LE PHY</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都有规定。如表所示。这里大家简单看看就好了，知道有这么一张表就行了。</a:t>
            </a:r>
            <a:endParaRPr lang="en-US" altLang="zh-CN" sz="1200"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RFU</a:t>
            </a:r>
            <a:r>
              <a:rPr lang="zh-CN" altLang="en-US" sz="12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Reserved for Future Use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，保留位。</a:t>
            </a:r>
            <a:endParaRPr lang="en-US" altLang="zh-CN" sz="1200"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en-US" altLang="zh-CN" sz="1200" kern="100" dirty="0" err="1">
                <a:effectLst/>
                <a:latin typeface="Arial" panose="020B0604020202020204" pitchFamily="34" charset="0"/>
                <a:ea typeface="宋体" panose="02010600030101010101" pitchFamily="2" charset="-122"/>
                <a:cs typeface="Times New Roman" panose="02020603050405020304" pitchFamily="18" charset="0"/>
              </a:rPr>
              <a:t>ChSel</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200" kern="100" dirty="0" err="1">
                <a:effectLst/>
                <a:latin typeface="Arial" panose="020B0604020202020204" pitchFamily="34" charset="0"/>
                <a:ea typeface="宋体" panose="02010600030101010101" pitchFamily="2" charset="-122"/>
                <a:cs typeface="Times New Roman" panose="02020603050405020304" pitchFamily="18" charset="0"/>
              </a:rPr>
              <a:t>TxAdd</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200" kern="100" dirty="0" err="1">
                <a:effectLst/>
                <a:latin typeface="Arial" panose="020B0604020202020204" pitchFamily="34" charset="0"/>
                <a:ea typeface="宋体" panose="02010600030101010101" pitchFamily="2" charset="-122"/>
                <a:cs typeface="Times New Roman" panose="02020603050405020304" pitchFamily="18" charset="0"/>
              </a:rPr>
              <a:t>RxAdd</a:t>
            </a:r>
            <a:r>
              <a:rPr lang="zh-CN" altLang="en-US" sz="1200" kern="100" dirty="0">
                <a:effectLst/>
                <a:latin typeface="Arial" panose="020B0604020202020204" pitchFamily="34" charset="0"/>
                <a:ea typeface="宋体" panose="02010600030101010101" pitchFamily="2" charset="-122"/>
                <a:cs typeface="Times New Roman" panose="02020603050405020304" pitchFamily="18" charset="0"/>
              </a:rPr>
              <a:t>：</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对于不同不同</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type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有不同的定义。如果没有定义，就表示</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RFU</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Length</a:t>
            </a:r>
            <a:r>
              <a:rPr lang="zh-CN" altLang="en-US" sz="12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1</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个字节，表示后面</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的字节数，比如</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有</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255</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个字节，</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Length</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就是</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0xFF</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根据</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LL state</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的不同，</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advertising physical channel PDU</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分为</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advertising PDU</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scanning PDU</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initiating PDU</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416924674"/>
      </p:ext>
    </p:extLst>
  </p:cSld>
  <p:clrMapOvr>
    <a:masterClrMapping/>
  </p:clrMapOvr>
  <p:transition advClick="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8D68083-44B1-43CA-8503-1ACFBB4A719F}"/>
              </a:ext>
            </a:extLst>
          </p:cNvPr>
          <p:cNvSpPr/>
          <p:nvPr>
            <p:custDataLst>
              <p:tags r:id="rId2"/>
            </p:custDataLst>
          </p:nvPr>
        </p:nvSpPr>
        <p:spPr>
          <a:xfrm>
            <a:off x="0" y="0"/>
            <a:ext cx="12192000" cy="90525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65D5C93-6EF6-4CD7-917A-721288050316}"/>
              </a:ext>
            </a:extLst>
          </p:cNvPr>
          <p:cNvSpPr txBox="1"/>
          <p:nvPr>
            <p:custDataLst>
              <p:tags r:id="rId3"/>
            </p:custDataLst>
          </p:nvPr>
        </p:nvSpPr>
        <p:spPr>
          <a:xfrm>
            <a:off x="104228" y="147828"/>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Advertising PDU</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文本框 10">
            <a:extLst>
              <a:ext uri="{FF2B5EF4-FFF2-40B4-BE49-F238E27FC236}">
                <a16:creationId xmlns:a16="http://schemas.microsoft.com/office/drawing/2014/main" id="{2D1C4026-AFA8-4DAF-AD9F-650821DAB486}"/>
              </a:ext>
            </a:extLst>
          </p:cNvPr>
          <p:cNvSpPr txBox="1"/>
          <p:nvPr/>
        </p:nvSpPr>
        <p:spPr>
          <a:xfrm>
            <a:off x="926431" y="1053084"/>
            <a:ext cx="6136104" cy="5539978"/>
          </a:xfrm>
          <a:prstGeom prst="rect">
            <a:avLst/>
          </a:prstGeom>
          <a:noFill/>
        </p:spPr>
        <p:txBody>
          <a:bodyPr wrap="square">
            <a:spAutoFit/>
          </a:bodyPr>
          <a:lstStyle/>
          <a:p>
            <a:pPr indent="266700" algn="just">
              <a:spcBef>
                <a:spcPts val="1200"/>
              </a:spcBef>
              <a:spcAft>
                <a:spcPts val="1200"/>
              </a:spcAft>
            </a:pPr>
            <a:r>
              <a:rPr lang="en-US" altLang="zh-CN" sz="1400" kern="100" dirty="0">
                <a:latin typeface="Arial" panose="020B0604020202020204" pitchFamily="34" charset="0"/>
                <a:ea typeface="宋体" panose="02010600030101010101" pitchFamily="2" charset="-122"/>
                <a:cs typeface="Times New Roman" panose="02020603050405020304" pitchFamily="18" charset="0"/>
              </a:rPr>
              <a:t>V</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4.0</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定义了</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4</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种的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advertising PDU</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，称为“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legacy advertising PDUs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p>
          <a:p>
            <a:pPr marL="342900" lvl="0" indent="-342900" algn="just">
              <a:spcBef>
                <a:spcPts val="1200"/>
              </a:spcBef>
              <a:spcAft>
                <a:spcPts val="1200"/>
              </a:spcAft>
              <a:buFont typeface="Wingdings" panose="05000000000000000000" pitchFamily="2" charset="2"/>
              <a:buChar char=""/>
            </a:pP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ADV_IND</a:t>
            </a:r>
            <a:endParaRPr lang="zh-CN" altLang="zh-CN" sz="1400" kern="100" dirty="0">
              <a:effectLst/>
              <a:latin typeface="Arial" panose="020B0604020202020204" pitchFamily="34" charset="0"/>
              <a:ea typeface="宋体" panose="02010600030101010101" pitchFamily="2" charset="-122"/>
              <a:cs typeface="Times New Roman" panose="02020603050405020304" pitchFamily="18" charset="0"/>
            </a:endParaRPr>
          </a:p>
          <a:p>
            <a:pPr marL="342900" lvl="0" indent="-342900" algn="just">
              <a:spcBef>
                <a:spcPts val="1200"/>
              </a:spcBef>
              <a:spcAft>
                <a:spcPts val="1200"/>
              </a:spcAft>
              <a:buFont typeface="Wingdings" panose="05000000000000000000" pitchFamily="2" charset="2"/>
              <a:buChar char=""/>
            </a:pP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ADV_DIRECT_IND</a:t>
            </a:r>
            <a:endParaRPr lang="zh-CN" altLang="zh-CN" sz="1400" kern="100" dirty="0">
              <a:effectLst/>
              <a:latin typeface="Arial" panose="020B0604020202020204" pitchFamily="34" charset="0"/>
              <a:ea typeface="宋体" panose="02010600030101010101" pitchFamily="2" charset="-122"/>
              <a:cs typeface="Times New Roman" panose="02020603050405020304" pitchFamily="18" charset="0"/>
            </a:endParaRPr>
          </a:p>
          <a:p>
            <a:pPr marL="342900" lvl="0" indent="-342900" algn="just">
              <a:spcBef>
                <a:spcPts val="1200"/>
              </a:spcBef>
              <a:spcAft>
                <a:spcPts val="1200"/>
              </a:spcAft>
              <a:buFont typeface="Wingdings" panose="05000000000000000000" pitchFamily="2" charset="2"/>
              <a:buChar char=""/>
            </a:pP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ADV_NONCONN_IND</a:t>
            </a:r>
            <a:endParaRPr lang="zh-CN" altLang="zh-CN" sz="1400" kern="100" dirty="0">
              <a:effectLst/>
              <a:latin typeface="Arial" panose="020B0604020202020204" pitchFamily="34" charset="0"/>
              <a:ea typeface="宋体" panose="02010600030101010101" pitchFamily="2" charset="-122"/>
              <a:cs typeface="Times New Roman" panose="02020603050405020304" pitchFamily="18" charset="0"/>
            </a:endParaRPr>
          </a:p>
          <a:p>
            <a:pPr marL="342900" lvl="0" indent="-342900" algn="just">
              <a:spcBef>
                <a:spcPts val="1200"/>
              </a:spcBef>
              <a:spcAft>
                <a:spcPts val="1200"/>
              </a:spcAft>
              <a:buFont typeface="Wingdings" panose="05000000000000000000" pitchFamily="2" charset="2"/>
              <a:buChar char=""/>
            </a:pP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ADV_SCAN_IND</a:t>
            </a:r>
            <a:endParaRPr lang="en-US" altLang="zh-CN" sz="1400" kern="100" dirty="0">
              <a:latin typeface="Arial" panose="020B0604020202020204" pitchFamily="34" charset="0"/>
              <a:ea typeface="宋体" panose="02010600030101010101" pitchFamily="2" charset="-122"/>
              <a:cs typeface="Times New Roman" panose="02020603050405020304" pitchFamily="18" charset="0"/>
            </a:endParaRPr>
          </a:p>
          <a:p>
            <a:pPr lvl="0" algn="just">
              <a:spcBef>
                <a:spcPts val="1200"/>
              </a:spcBef>
              <a:spcAft>
                <a:spcPts val="1200"/>
              </a:spcAft>
            </a:pPr>
            <a:r>
              <a:rPr lang="en-US" altLang="zh-CN" sz="1400" kern="100" dirty="0">
                <a:latin typeface="Arial" panose="020B0604020202020204" pitchFamily="34" charset="0"/>
                <a:ea typeface="宋体" panose="02010600030101010101" pitchFamily="2" charset="-122"/>
                <a:cs typeface="Times New Roman" panose="02020603050405020304" pitchFamily="18" charset="0"/>
              </a:rPr>
              <a:t>      V</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5.0</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又增加了</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4</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种，称为“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extended advertising PDUs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p>
          <a:p>
            <a:pPr marL="342900" lvl="0" indent="-342900" algn="just">
              <a:spcBef>
                <a:spcPts val="1200"/>
              </a:spcBef>
              <a:spcAft>
                <a:spcPts val="1200"/>
              </a:spcAft>
              <a:buFont typeface="Wingdings" panose="05000000000000000000" pitchFamily="2" charset="2"/>
              <a:buChar char=""/>
            </a:pP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ADV_EXT_IND</a:t>
            </a:r>
            <a:endParaRPr lang="zh-CN" altLang="zh-CN" sz="1400" kern="100" dirty="0">
              <a:effectLst/>
              <a:latin typeface="Arial" panose="020B0604020202020204" pitchFamily="34" charset="0"/>
              <a:ea typeface="宋体" panose="02010600030101010101" pitchFamily="2" charset="-122"/>
              <a:cs typeface="Times New Roman" panose="02020603050405020304" pitchFamily="18" charset="0"/>
            </a:endParaRPr>
          </a:p>
          <a:p>
            <a:pPr marL="342900" lvl="0" indent="-342900" algn="just">
              <a:spcBef>
                <a:spcPts val="1200"/>
              </a:spcBef>
              <a:spcAft>
                <a:spcPts val="1200"/>
              </a:spcAft>
              <a:buFont typeface="Wingdings" panose="05000000000000000000" pitchFamily="2" charset="2"/>
              <a:buChar char=""/>
            </a:pP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AUX_ADV_IND</a:t>
            </a:r>
            <a:endParaRPr lang="zh-CN" altLang="zh-CN" sz="1400" kern="100" dirty="0">
              <a:effectLst/>
              <a:latin typeface="Arial" panose="020B0604020202020204" pitchFamily="34" charset="0"/>
              <a:ea typeface="宋体" panose="02010600030101010101" pitchFamily="2" charset="-122"/>
              <a:cs typeface="Times New Roman" panose="02020603050405020304" pitchFamily="18" charset="0"/>
            </a:endParaRPr>
          </a:p>
          <a:p>
            <a:pPr marL="342900" lvl="0" indent="-342900" algn="just">
              <a:spcBef>
                <a:spcPts val="1200"/>
              </a:spcBef>
              <a:spcAft>
                <a:spcPts val="1200"/>
              </a:spcAft>
              <a:buFont typeface="Wingdings" panose="05000000000000000000" pitchFamily="2" charset="2"/>
              <a:buChar char=""/>
            </a:pP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AUX_SYNC_IND</a:t>
            </a:r>
            <a:endParaRPr lang="zh-CN" altLang="zh-CN" sz="1400" kern="100" dirty="0">
              <a:effectLst/>
              <a:latin typeface="Arial" panose="020B0604020202020204" pitchFamily="34" charset="0"/>
              <a:ea typeface="宋体" panose="02010600030101010101" pitchFamily="2" charset="-122"/>
              <a:cs typeface="Times New Roman" panose="02020603050405020304" pitchFamily="18" charset="0"/>
            </a:endParaRPr>
          </a:p>
          <a:p>
            <a:pPr marL="342900" lvl="0" indent="-342900" algn="just">
              <a:spcBef>
                <a:spcPts val="1200"/>
              </a:spcBef>
              <a:spcAft>
                <a:spcPts val="1200"/>
              </a:spcAft>
              <a:buFont typeface="Wingdings" panose="05000000000000000000" pitchFamily="2" charset="2"/>
              <a:buChar char=""/>
            </a:pP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AUX_CHAIN_IND</a:t>
            </a:r>
            <a:endParaRPr lang="zh-CN" altLang="zh-CN" sz="1400"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我们只挑选最常用的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ADV_IND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ADV_DIRECT_IND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进行详细讲解</a:t>
            </a:r>
          </a:p>
        </p:txBody>
      </p:sp>
    </p:spTree>
    <p:custDataLst>
      <p:tags r:id="rId1"/>
    </p:custDataLst>
    <p:extLst>
      <p:ext uri="{BB962C8B-B14F-4D97-AF65-F5344CB8AC3E}">
        <p14:creationId xmlns:p14="http://schemas.microsoft.com/office/powerpoint/2010/main" val="3202610715"/>
      </p:ext>
    </p:extLst>
  </p:cSld>
  <p:clrMapOvr>
    <a:masterClrMapping/>
  </p:clrMapOvr>
  <p:transition advClick="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8D68083-44B1-43CA-8503-1ACFBB4A719F}"/>
              </a:ext>
            </a:extLst>
          </p:cNvPr>
          <p:cNvSpPr/>
          <p:nvPr>
            <p:custDataLst>
              <p:tags r:id="rId2"/>
            </p:custDataLst>
          </p:nvPr>
        </p:nvSpPr>
        <p:spPr>
          <a:xfrm>
            <a:off x="0" y="0"/>
            <a:ext cx="12192000" cy="90525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65D5C93-6EF6-4CD7-917A-721288050316}"/>
              </a:ext>
            </a:extLst>
          </p:cNvPr>
          <p:cNvSpPr txBox="1"/>
          <p:nvPr>
            <p:custDataLst>
              <p:tags r:id="rId3"/>
            </p:custDataLst>
          </p:nvPr>
        </p:nvSpPr>
        <p:spPr>
          <a:xfrm>
            <a:off x="104228" y="147828"/>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ADV_IND</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4">
            <a:extLst>
              <a:ext uri="{FF2B5EF4-FFF2-40B4-BE49-F238E27FC236}">
                <a16:creationId xmlns:a16="http://schemas.microsoft.com/office/drawing/2014/main" id="{83DE482F-02E3-4490-A0AA-77A537A352BE}"/>
              </a:ext>
            </a:extLst>
          </p:cNvPr>
          <p:cNvPicPr/>
          <p:nvPr/>
        </p:nvPicPr>
        <p:blipFill>
          <a:blip r:embed="rId5"/>
          <a:stretch>
            <a:fillRect/>
          </a:stretch>
        </p:blipFill>
        <p:spPr>
          <a:xfrm>
            <a:off x="6395853" y="1223695"/>
            <a:ext cx="5400040" cy="1250315"/>
          </a:xfrm>
          <a:prstGeom prst="rect">
            <a:avLst/>
          </a:prstGeom>
        </p:spPr>
      </p:pic>
      <p:sp>
        <p:nvSpPr>
          <p:cNvPr id="7" name="文本框 6">
            <a:extLst>
              <a:ext uri="{FF2B5EF4-FFF2-40B4-BE49-F238E27FC236}">
                <a16:creationId xmlns:a16="http://schemas.microsoft.com/office/drawing/2014/main" id="{4CBC95CB-DE01-4F88-9D94-A40AA3C13C05}"/>
              </a:ext>
            </a:extLst>
          </p:cNvPr>
          <p:cNvSpPr txBox="1"/>
          <p:nvPr/>
        </p:nvSpPr>
        <p:spPr>
          <a:xfrm>
            <a:off x="6753726" y="2474010"/>
            <a:ext cx="5185610" cy="338554"/>
          </a:xfrm>
          <a:prstGeom prst="rect">
            <a:avLst/>
          </a:prstGeom>
          <a:noFill/>
        </p:spPr>
        <p:txBody>
          <a:bodyPr wrap="square">
            <a:spAutoFit/>
          </a:bodyPr>
          <a:lstStyle/>
          <a:p>
            <a:pPr algn="ctr"/>
            <a:r>
              <a:rPr lang="en-US" altLang="zh-CN" sz="1600" kern="0" dirty="0">
                <a:effectLst/>
                <a:latin typeface="宋体" panose="02010600030101010101" pitchFamily="2" charset="-122"/>
                <a:cs typeface="宋体" panose="02010600030101010101" pitchFamily="2" charset="-122"/>
              </a:rPr>
              <a:t>ADV_IND</a:t>
            </a:r>
            <a:r>
              <a:rPr lang="zh-CN" altLang="zh-CN" sz="1600" kern="0" dirty="0">
                <a:effectLst/>
                <a:ea typeface="宋体" panose="02010600030101010101" pitchFamily="2" charset="-122"/>
                <a:cs typeface="宋体" panose="02010600030101010101" pitchFamily="2" charset="-122"/>
              </a:rPr>
              <a:t>的</a:t>
            </a:r>
            <a:r>
              <a:rPr lang="en-US" altLang="zh-CN" sz="1600" kern="0" dirty="0">
                <a:effectLst/>
                <a:ea typeface="宋体" panose="02010600030101010101" pitchFamily="2" charset="-122"/>
                <a:cs typeface="宋体" panose="02010600030101010101" pitchFamily="2" charset="-122"/>
              </a:rPr>
              <a:t>Payload</a:t>
            </a:r>
            <a:r>
              <a:rPr lang="zh-CN" altLang="zh-CN" sz="1600" kern="0" dirty="0">
                <a:effectLst/>
                <a:ea typeface="宋体" panose="02010600030101010101" pitchFamily="2" charset="-122"/>
                <a:cs typeface="宋体" panose="02010600030101010101" pitchFamily="2" charset="-122"/>
              </a:rPr>
              <a:t>由</a:t>
            </a:r>
            <a:r>
              <a:rPr lang="en-US" altLang="zh-CN" sz="1600" kern="0" dirty="0">
                <a:effectLst/>
                <a:ea typeface="宋体" panose="02010600030101010101" pitchFamily="2" charset="-122"/>
                <a:cs typeface="宋体" panose="02010600030101010101" pitchFamily="2" charset="-122"/>
              </a:rPr>
              <a:t>2</a:t>
            </a:r>
            <a:r>
              <a:rPr lang="zh-CN" altLang="zh-CN" sz="1600" kern="0" dirty="0">
                <a:effectLst/>
                <a:ea typeface="宋体" panose="02010600030101010101" pitchFamily="2" charset="-122"/>
                <a:cs typeface="宋体" panose="02010600030101010101" pitchFamily="2" charset="-122"/>
              </a:rPr>
              <a:t>部分组成：</a:t>
            </a:r>
            <a:r>
              <a:rPr lang="en-US" altLang="zh-CN" sz="1600" kern="0" dirty="0" err="1">
                <a:effectLst/>
                <a:ea typeface="宋体" panose="02010600030101010101" pitchFamily="2" charset="-122"/>
                <a:cs typeface="宋体" panose="02010600030101010101" pitchFamily="2" charset="-122"/>
              </a:rPr>
              <a:t>AdvA</a:t>
            </a:r>
            <a:r>
              <a:rPr lang="zh-CN" altLang="zh-CN" sz="1600" kern="0" dirty="0">
                <a:effectLst/>
                <a:ea typeface="宋体" panose="02010600030101010101" pitchFamily="2" charset="-122"/>
                <a:cs typeface="宋体" panose="02010600030101010101" pitchFamily="2" charset="-122"/>
              </a:rPr>
              <a:t>和</a:t>
            </a:r>
            <a:r>
              <a:rPr lang="en-US" altLang="zh-CN" sz="1600" kern="0" dirty="0" err="1">
                <a:effectLst/>
                <a:ea typeface="宋体" panose="02010600030101010101" pitchFamily="2" charset="-122"/>
                <a:cs typeface="宋体" panose="02010600030101010101" pitchFamily="2" charset="-122"/>
              </a:rPr>
              <a:t>AdvData</a:t>
            </a:r>
            <a:r>
              <a:rPr lang="zh-CN" altLang="zh-CN" sz="1600" kern="0" dirty="0">
                <a:effectLst/>
                <a:ea typeface="宋体" panose="02010600030101010101" pitchFamily="2" charset="-122"/>
                <a:cs typeface="宋体" panose="02010600030101010101" pitchFamily="2" charset="-122"/>
              </a:rPr>
              <a:t>。</a:t>
            </a:r>
            <a:endParaRPr lang="zh-CN" altLang="en-US" sz="1600" dirty="0"/>
          </a:p>
        </p:txBody>
      </p:sp>
      <p:sp>
        <p:nvSpPr>
          <p:cNvPr id="9" name="文本框 8">
            <a:extLst>
              <a:ext uri="{FF2B5EF4-FFF2-40B4-BE49-F238E27FC236}">
                <a16:creationId xmlns:a16="http://schemas.microsoft.com/office/drawing/2014/main" id="{5369F150-BA41-4FEB-BD33-0EDBFD7C1B3F}"/>
              </a:ext>
            </a:extLst>
          </p:cNvPr>
          <p:cNvSpPr txBox="1"/>
          <p:nvPr/>
        </p:nvSpPr>
        <p:spPr>
          <a:xfrm>
            <a:off x="259749" y="1223695"/>
            <a:ext cx="6136104" cy="4832092"/>
          </a:xfrm>
          <a:prstGeom prst="rect">
            <a:avLst/>
          </a:prstGeom>
          <a:noFill/>
        </p:spPr>
        <p:txBody>
          <a:bodyPr wrap="square">
            <a:spAutoFit/>
          </a:bodyPr>
          <a:lstStyle/>
          <a:p>
            <a:pPr indent="266700" algn="just">
              <a:spcBef>
                <a:spcPts val="1200"/>
              </a:spcBef>
              <a:spcAft>
                <a:spcPts val="1200"/>
              </a:spcAft>
            </a:pPr>
            <a:r>
              <a:rPr lang="en-US" altLang="zh-CN" sz="1600" kern="100" dirty="0" err="1">
                <a:effectLst/>
                <a:latin typeface="Arial" panose="020B0604020202020204" pitchFamily="34" charset="0"/>
                <a:ea typeface="宋体" panose="02010600030101010101" pitchFamily="2" charset="-122"/>
                <a:cs typeface="Times New Roman" panose="02020603050405020304" pitchFamily="18" charset="0"/>
              </a:rPr>
              <a:t>AdvA</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 6</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个字节表示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Advertiser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的设备地址。</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如果使用</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public device address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，那么</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Header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中的</a:t>
            </a:r>
            <a:r>
              <a:rPr lang="en-US" altLang="zh-CN" sz="1600" kern="100" dirty="0" err="1">
                <a:effectLst/>
                <a:latin typeface="Arial" panose="020B0604020202020204" pitchFamily="34" charset="0"/>
                <a:ea typeface="宋体" panose="02010600030101010101" pitchFamily="2" charset="-122"/>
                <a:cs typeface="Times New Roman" panose="02020603050405020304" pitchFamily="18" charset="0"/>
              </a:rPr>
              <a:t>TxAdd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置</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如果使用</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random device address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，那么</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Header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中的</a:t>
            </a:r>
            <a:r>
              <a:rPr lang="en-US" altLang="zh-CN" sz="1600" kern="100" dirty="0" err="1">
                <a:effectLst/>
                <a:latin typeface="Arial" panose="020B0604020202020204" pitchFamily="34" charset="0"/>
                <a:ea typeface="宋体" panose="02010600030101010101" pitchFamily="2" charset="-122"/>
                <a:cs typeface="Times New Roman" panose="02020603050405020304" pitchFamily="18" charset="0"/>
              </a:rPr>
              <a:t>TxAdd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置</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之前在讲</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device </a:t>
            </a:r>
            <a:r>
              <a:rPr lang="en-US" altLang="zh-CN" sz="1600" kern="100" dirty="0" err="1">
                <a:effectLst/>
                <a:latin typeface="Arial" panose="020B0604020202020204" pitchFamily="34" charset="0"/>
                <a:ea typeface="宋体" panose="02010600030101010101" pitchFamily="2" charset="-122"/>
                <a:cs typeface="Times New Roman" panose="02020603050405020304" pitchFamily="18" charset="0"/>
              </a:rPr>
              <a:t>addres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的时候，可能有同学就就注意到了</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public device address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random device address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可能是会重复的，而区分二者的标记就在这里。</a:t>
            </a:r>
            <a:endParaRPr lang="en-US" altLang="zh-CN" sz="1600"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en-US" altLang="zh-CN" sz="1600" kern="100" dirty="0" err="1">
                <a:effectLst/>
                <a:latin typeface="Arial" panose="020B0604020202020204" pitchFamily="34" charset="0"/>
                <a:ea typeface="宋体" panose="02010600030101010101" pitchFamily="2" charset="-122"/>
                <a:cs typeface="Times New Roman" panose="02020603050405020304" pitchFamily="18" charset="0"/>
              </a:rPr>
              <a:t>AdvData</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的长度为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0~31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个字节，表示的是具体的广播数据。请注意，这是我们第一次接触到和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协议栈没有关系，而是由用户自己定义数据的地方。所以</a:t>
            </a:r>
            <a:r>
              <a:rPr lang="en-US" altLang="zh-CN" sz="1600" kern="100" dirty="0" err="1">
                <a:effectLst/>
                <a:latin typeface="Arial" panose="020B0604020202020204" pitchFamily="34" charset="0"/>
                <a:ea typeface="宋体" panose="02010600030101010101" pitchFamily="2" charset="-122"/>
                <a:cs typeface="Times New Roman" panose="02020603050405020304" pitchFamily="18" charset="0"/>
              </a:rPr>
              <a:t>AdvData</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的定义在各家芯片厂商的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SDK</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内基本都开放有</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API</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但是由于广播是开放式的，所有人都能收到。如果大家都把这</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31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字节定义一套私有的广播数据格式，还是显得比较混乱。所以在上层的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GAP</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还是对</a:t>
            </a:r>
            <a:r>
              <a:rPr lang="en-US" altLang="zh-CN" sz="1600" kern="100" dirty="0" err="1">
                <a:effectLst/>
                <a:latin typeface="Arial" panose="020B0604020202020204" pitchFamily="34" charset="0"/>
                <a:ea typeface="宋体" panose="02010600030101010101" pitchFamily="2" charset="-122"/>
                <a:cs typeface="Times New Roman" panose="02020603050405020304" pitchFamily="18" charset="0"/>
              </a:rPr>
              <a:t>AdvData</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做了一些规范和约束。</a:t>
            </a:r>
          </a:p>
        </p:txBody>
      </p:sp>
      <p:pic>
        <p:nvPicPr>
          <p:cNvPr id="10" name="图片 9" descr="手机截图图社交软件的信息&#10;&#10;描述已自动生成">
            <a:extLst>
              <a:ext uri="{FF2B5EF4-FFF2-40B4-BE49-F238E27FC236}">
                <a16:creationId xmlns:a16="http://schemas.microsoft.com/office/drawing/2014/main" id="{FE02BCD0-A86C-4002-836B-EFCBBCB0B885}"/>
              </a:ext>
            </a:extLst>
          </p:cNvPr>
          <p:cNvPicPr/>
          <p:nvPr/>
        </p:nvPicPr>
        <p:blipFill>
          <a:blip r:embed="rId6"/>
          <a:stretch>
            <a:fillRect/>
          </a:stretch>
        </p:blipFill>
        <p:spPr>
          <a:xfrm>
            <a:off x="6532211" y="3099068"/>
            <a:ext cx="5400040" cy="2569845"/>
          </a:xfrm>
          <a:prstGeom prst="rect">
            <a:avLst/>
          </a:prstGeom>
        </p:spPr>
      </p:pic>
      <p:sp>
        <p:nvSpPr>
          <p:cNvPr id="14" name="文本框 13">
            <a:extLst>
              <a:ext uri="{FF2B5EF4-FFF2-40B4-BE49-F238E27FC236}">
                <a16:creationId xmlns:a16="http://schemas.microsoft.com/office/drawing/2014/main" id="{34D5DEA9-DCF3-4ACC-9C74-B5924A9A0F8D}"/>
              </a:ext>
            </a:extLst>
          </p:cNvPr>
          <p:cNvSpPr txBox="1"/>
          <p:nvPr/>
        </p:nvSpPr>
        <p:spPr>
          <a:xfrm>
            <a:off x="6472988" y="5668913"/>
            <a:ext cx="5466348" cy="830997"/>
          </a:xfrm>
          <a:prstGeom prst="rect">
            <a:avLst/>
          </a:prstGeom>
          <a:noFill/>
        </p:spPr>
        <p:txBody>
          <a:bodyPr wrap="square">
            <a:spAutoFit/>
          </a:bodyPr>
          <a:lstStyle/>
          <a:p>
            <a:r>
              <a:rPr lang="zh-CN" altLang="zh-CN" sz="1600" kern="0" dirty="0">
                <a:effectLst/>
                <a:ea typeface="宋体" panose="02010600030101010101" pitchFamily="2" charset="-122"/>
                <a:cs typeface="宋体" panose="02010600030101010101" pitchFamily="2" charset="-122"/>
              </a:rPr>
              <a:t>整个</a:t>
            </a:r>
            <a:r>
              <a:rPr lang="en-US" altLang="zh-CN" sz="1600" kern="0" dirty="0" err="1">
                <a:effectLst/>
                <a:ea typeface="宋体" panose="02010600030101010101" pitchFamily="2" charset="-122"/>
                <a:cs typeface="宋体" panose="02010600030101010101" pitchFamily="2" charset="-122"/>
              </a:rPr>
              <a:t>AdvData</a:t>
            </a:r>
            <a:r>
              <a:rPr lang="zh-CN" altLang="zh-CN" sz="1600" kern="0" dirty="0">
                <a:effectLst/>
                <a:ea typeface="宋体" panose="02010600030101010101" pitchFamily="2" charset="-122"/>
                <a:cs typeface="宋体" panose="02010600030101010101" pitchFamily="2" charset="-122"/>
              </a:rPr>
              <a:t>被分为若干个</a:t>
            </a:r>
            <a:r>
              <a:rPr lang="en-US" altLang="zh-CN" sz="1600" kern="0" dirty="0">
                <a:effectLst/>
                <a:latin typeface="Arial" panose="020B0604020202020204" pitchFamily="34" charset="0"/>
                <a:ea typeface="宋体" panose="02010600030101010101" pitchFamily="2" charset="-122"/>
                <a:cs typeface="Times New Roman" panose="02020603050405020304" pitchFamily="18" charset="0"/>
              </a:rPr>
              <a:t>AD Structure</a:t>
            </a:r>
            <a:r>
              <a:rPr lang="zh-CN" altLang="zh-CN" sz="1600" kern="0" dirty="0">
                <a:effectLst/>
                <a:ea typeface="宋体" panose="02010600030101010101" pitchFamily="2" charset="-122"/>
                <a:cs typeface="宋体" panose="02010600030101010101" pitchFamily="2" charset="-122"/>
              </a:rPr>
              <a:t>。每个</a:t>
            </a:r>
            <a:r>
              <a:rPr lang="en-US" altLang="zh-CN" sz="1600" kern="0" dirty="0">
                <a:effectLst/>
                <a:ea typeface="宋体" panose="02010600030101010101" pitchFamily="2" charset="-122"/>
                <a:cs typeface="宋体" panose="02010600030101010101" pitchFamily="2" charset="-122"/>
              </a:rPr>
              <a:t>AD Structure</a:t>
            </a:r>
            <a:r>
              <a:rPr lang="zh-CN" altLang="zh-CN" sz="1600" kern="0" dirty="0">
                <a:effectLst/>
                <a:ea typeface="宋体" panose="02010600030101010101" pitchFamily="2" charset="-122"/>
                <a:cs typeface="宋体" panose="02010600030101010101" pitchFamily="2" charset="-122"/>
              </a:rPr>
              <a:t>的第一个</a:t>
            </a:r>
            <a:r>
              <a:rPr lang="en-US" altLang="zh-CN" sz="1600" kern="0" dirty="0">
                <a:effectLst/>
                <a:ea typeface="宋体" panose="02010600030101010101" pitchFamily="2" charset="-122"/>
                <a:cs typeface="宋体" panose="02010600030101010101" pitchFamily="2" charset="-122"/>
              </a:rPr>
              <a:t>byte</a:t>
            </a:r>
            <a:r>
              <a:rPr lang="zh-CN" altLang="zh-CN" sz="1600" kern="0" dirty="0">
                <a:effectLst/>
                <a:ea typeface="宋体" panose="02010600030101010101" pitchFamily="2" charset="-122"/>
                <a:cs typeface="宋体" panose="02010600030101010101" pitchFamily="2" charset="-122"/>
              </a:rPr>
              <a:t>为</a:t>
            </a:r>
            <a:r>
              <a:rPr lang="en-US" altLang="zh-CN" sz="1600" kern="0" dirty="0">
                <a:effectLst/>
                <a:latin typeface="Arial" panose="020B0604020202020204" pitchFamily="34" charset="0"/>
                <a:ea typeface="宋体" panose="02010600030101010101" pitchFamily="2" charset="-122"/>
                <a:cs typeface="Times New Roman" panose="02020603050405020304" pitchFamily="18" charset="0"/>
              </a:rPr>
              <a:t>Length</a:t>
            </a:r>
            <a:r>
              <a:rPr lang="zh-CN" altLang="zh-CN" sz="1600" kern="0" dirty="0">
                <a:effectLst/>
                <a:ea typeface="宋体" panose="02010600030101010101" pitchFamily="2" charset="-122"/>
                <a:cs typeface="宋体" panose="02010600030101010101" pitchFamily="2" charset="-122"/>
              </a:rPr>
              <a:t>，表示这个</a:t>
            </a:r>
            <a:r>
              <a:rPr lang="en-US" altLang="zh-CN" sz="1600" kern="0" dirty="0">
                <a:effectLst/>
                <a:ea typeface="宋体" panose="02010600030101010101" pitchFamily="2" charset="-122"/>
                <a:cs typeface="宋体" panose="02010600030101010101" pitchFamily="2" charset="-122"/>
              </a:rPr>
              <a:t>AD Structure</a:t>
            </a:r>
            <a:r>
              <a:rPr lang="zh-CN" altLang="zh-CN" sz="1600" kern="0" dirty="0">
                <a:effectLst/>
                <a:ea typeface="宋体" panose="02010600030101010101" pitchFamily="2" charset="-122"/>
                <a:cs typeface="宋体" panose="02010600030101010101" pitchFamily="2" charset="-122"/>
              </a:rPr>
              <a:t>后续</a:t>
            </a:r>
            <a:r>
              <a:rPr lang="en-US" altLang="zh-CN" sz="1600" kern="0" dirty="0">
                <a:effectLst/>
                <a:ea typeface="宋体" panose="02010600030101010101" pitchFamily="2" charset="-122"/>
                <a:cs typeface="宋体" panose="02010600030101010101" pitchFamily="2" charset="-122"/>
              </a:rPr>
              <a:t>data</a:t>
            </a:r>
            <a:r>
              <a:rPr lang="zh-CN" altLang="zh-CN" sz="1600" kern="0" dirty="0">
                <a:effectLst/>
                <a:ea typeface="宋体" panose="02010600030101010101" pitchFamily="2" charset="-122"/>
                <a:cs typeface="宋体" panose="02010600030101010101" pitchFamily="2" charset="-122"/>
              </a:rPr>
              <a:t>的长度。后续</a:t>
            </a:r>
            <a:r>
              <a:rPr lang="en-US" altLang="zh-CN" sz="1600" kern="0" dirty="0">
                <a:effectLst/>
                <a:ea typeface="宋体" panose="02010600030101010101" pitchFamily="2" charset="-122"/>
                <a:cs typeface="宋体" panose="02010600030101010101" pitchFamily="2" charset="-122"/>
              </a:rPr>
              <a:t>data</a:t>
            </a:r>
            <a:r>
              <a:rPr lang="zh-CN" altLang="zh-CN" sz="1600" kern="0" dirty="0">
                <a:effectLst/>
                <a:ea typeface="宋体" panose="02010600030101010101" pitchFamily="2" charset="-122"/>
                <a:cs typeface="宋体" panose="02010600030101010101" pitchFamily="2" charset="-122"/>
              </a:rPr>
              <a:t>的又分为</a:t>
            </a:r>
            <a:r>
              <a:rPr lang="en-US" altLang="zh-CN" sz="1600" kern="0" dirty="0">
                <a:effectLst/>
                <a:ea typeface="宋体" panose="02010600030101010101" pitchFamily="2" charset="-122"/>
                <a:cs typeface="宋体" panose="02010600030101010101" pitchFamily="2" charset="-122"/>
              </a:rPr>
              <a:t>AD Type</a:t>
            </a:r>
            <a:r>
              <a:rPr lang="zh-CN" altLang="zh-CN" sz="1600" kern="0" dirty="0">
                <a:effectLst/>
                <a:ea typeface="宋体" panose="02010600030101010101" pitchFamily="2" charset="-122"/>
                <a:cs typeface="宋体" panose="02010600030101010101" pitchFamily="2" charset="-122"/>
              </a:rPr>
              <a:t>和</a:t>
            </a:r>
            <a:r>
              <a:rPr lang="en-US" altLang="zh-CN" sz="1600" kern="0" dirty="0">
                <a:effectLst/>
                <a:ea typeface="宋体" panose="02010600030101010101" pitchFamily="2" charset="-122"/>
                <a:cs typeface="宋体" panose="02010600030101010101" pitchFamily="2" charset="-122"/>
              </a:rPr>
              <a:t>AD Data</a:t>
            </a:r>
            <a:r>
              <a:rPr lang="zh-CN" altLang="zh-CN" sz="1600" kern="0" dirty="0">
                <a:effectLst/>
                <a:ea typeface="宋体" panose="02010600030101010101" pitchFamily="2" charset="-122"/>
                <a:cs typeface="宋体" panose="02010600030101010101" pitchFamily="2" charset="-122"/>
              </a:rPr>
              <a:t>两部分。</a:t>
            </a:r>
            <a:endParaRPr lang="zh-CN" altLang="en-US" sz="1600" dirty="0"/>
          </a:p>
        </p:txBody>
      </p:sp>
    </p:spTree>
    <p:custDataLst>
      <p:tags r:id="rId1"/>
    </p:custDataLst>
    <p:extLst>
      <p:ext uri="{BB962C8B-B14F-4D97-AF65-F5344CB8AC3E}">
        <p14:creationId xmlns:p14="http://schemas.microsoft.com/office/powerpoint/2010/main" val="1034129311"/>
      </p:ext>
    </p:extLst>
  </p:cSld>
  <p:clrMapOvr>
    <a:masterClrMapping/>
  </p:clrMapOvr>
  <p:transition advClick="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8D68083-44B1-43CA-8503-1ACFBB4A719F}"/>
              </a:ext>
            </a:extLst>
          </p:cNvPr>
          <p:cNvSpPr/>
          <p:nvPr>
            <p:custDataLst>
              <p:tags r:id="rId2"/>
            </p:custDataLst>
          </p:nvPr>
        </p:nvSpPr>
        <p:spPr>
          <a:xfrm>
            <a:off x="0" y="0"/>
            <a:ext cx="12192000" cy="90525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65D5C93-6EF6-4CD7-917A-721288050316}"/>
              </a:ext>
            </a:extLst>
          </p:cNvPr>
          <p:cNvSpPr txBox="1"/>
          <p:nvPr>
            <p:custDataLst>
              <p:tags r:id="rId3"/>
            </p:custDataLst>
          </p:nvPr>
        </p:nvSpPr>
        <p:spPr>
          <a:xfrm>
            <a:off x="104228" y="147828"/>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ADV_IND </a:t>
            </a: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例子</a:t>
            </a:r>
          </a:p>
        </p:txBody>
      </p:sp>
      <p:sp>
        <p:nvSpPr>
          <p:cNvPr id="11" name="文本框 10">
            <a:extLst>
              <a:ext uri="{FF2B5EF4-FFF2-40B4-BE49-F238E27FC236}">
                <a16:creationId xmlns:a16="http://schemas.microsoft.com/office/drawing/2014/main" id="{B60A72F1-FF57-43B6-9108-D2A39192151F}"/>
              </a:ext>
            </a:extLst>
          </p:cNvPr>
          <p:cNvSpPr txBox="1"/>
          <p:nvPr/>
        </p:nvSpPr>
        <p:spPr>
          <a:xfrm>
            <a:off x="519002" y="1196207"/>
            <a:ext cx="9440786" cy="954107"/>
          </a:xfrm>
          <a:prstGeom prst="rect">
            <a:avLst/>
          </a:prstGeom>
          <a:noFill/>
        </p:spPr>
        <p:txBody>
          <a:bodyPr wrap="square">
            <a:spAutoFit/>
          </a:bodyPr>
          <a:lstStyle/>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我们举一个实际的</a:t>
            </a:r>
            <a:r>
              <a:rPr lang="en-US" altLang="zh-CN" sz="1800" kern="100" dirty="0" err="1">
                <a:effectLst/>
                <a:latin typeface="Arial" panose="020B0604020202020204" pitchFamily="34" charset="0"/>
                <a:ea typeface="宋体" panose="02010600030101010101" pitchFamily="2" charset="-122"/>
                <a:cs typeface="Times New Roman" panose="02020603050405020304" pitchFamily="18" charset="0"/>
              </a:rPr>
              <a:t>AdvData</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例子来说明。</a:t>
            </a:r>
          </a:p>
          <a:p>
            <a:pPr indent="266700" algn="just">
              <a:spcBef>
                <a:spcPts val="1200"/>
              </a:spcBef>
              <a:spcAft>
                <a:spcPts val="1200"/>
              </a:spcAft>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0x 02 01 05 08 09 4D 79 20 4E 61 6D 65 06 FF 4C 00 12 34 56</a:t>
            </a:r>
            <a:endParaRPr lang="zh-CN" altLang="zh-CN" sz="1800" kern="100" dirty="0">
              <a:effectLst/>
              <a:latin typeface="Arial" panose="020B0604020202020204" pitchFamily="34" charset="0"/>
              <a:ea typeface="宋体" panose="02010600030101010101" pitchFamily="2" charset="-122"/>
              <a:cs typeface="Times New Roman" panose="02020603050405020304" pitchFamily="18" charset="0"/>
            </a:endParaRPr>
          </a:p>
        </p:txBody>
      </p:sp>
      <p:graphicFrame>
        <p:nvGraphicFramePr>
          <p:cNvPr id="2" name="表格 3">
            <a:extLst>
              <a:ext uri="{FF2B5EF4-FFF2-40B4-BE49-F238E27FC236}">
                <a16:creationId xmlns:a16="http://schemas.microsoft.com/office/drawing/2014/main" id="{83A17BBD-18E1-4FE3-A89D-4978EB7BC59C}"/>
              </a:ext>
            </a:extLst>
          </p:cNvPr>
          <p:cNvGraphicFramePr>
            <a:graphicFrameLocks noGrp="1"/>
          </p:cNvGraphicFramePr>
          <p:nvPr>
            <p:extLst>
              <p:ext uri="{D42A27DB-BD31-4B8C-83A1-F6EECF244321}">
                <p14:modId xmlns:p14="http://schemas.microsoft.com/office/powerpoint/2010/main" val="248810"/>
              </p:ext>
            </p:extLst>
          </p:nvPr>
        </p:nvGraphicFramePr>
        <p:xfrm>
          <a:off x="2032000" y="2441265"/>
          <a:ext cx="8128000" cy="42062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3750730"/>
                    </a:ext>
                  </a:extLst>
                </a:gridCol>
                <a:gridCol w="1117600">
                  <a:extLst>
                    <a:ext uri="{9D8B030D-6E8A-4147-A177-3AD203B41FA5}">
                      <a16:colId xmlns:a16="http://schemas.microsoft.com/office/drawing/2014/main" val="4239325884"/>
                    </a:ext>
                  </a:extLst>
                </a:gridCol>
                <a:gridCol w="1792941">
                  <a:extLst>
                    <a:ext uri="{9D8B030D-6E8A-4147-A177-3AD203B41FA5}">
                      <a16:colId xmlns:a16="http://schemas.microsoft.com/office/drawing/2014/main" val="1963677016"/>
                    </a:ext>
                  </a:extLst>
                </a:gridCol>
                <a:gridCol w="3185459">
                  <a:extLst>
                    <a:ext uri="{9D8B030D-6E8A-4147-A177-3AD203B41FA5}">
                      <a16:colId xmlns:a16="http://schemas.microsoft.com/office/drawing/2014/main" val="1156259765"/>
                    </a:ext>
                  </a:extLst>
                </a:gridCol>
              </a:tblGrid>
              <a:tr h="261676">
                <a:tc>
                  <a:txBody>
                    <a:bodyPr/>
                    <a:lstStyle/>
                    <a:p>
                      <a:pPr algn="ctr"/>
                      <a:r>
                        <a:rPr lang="zh-CN" altLang="en-US" dirty="0"/>
                        <a:t>值</a:t>
                      </a:r>
                      <a:r>
                        <a:rPr lang="en-US" altLang="zh-CN" dirty="0"/>
                        <a:t>(HEX)</a:t>
                      </a:r>
                      <a:endParaRPr lang="zh-CN" altLang="en-US" dirty="0"/>
                    </a:p>
                  </a:txBody>
                  <a:tcPr/>
                </a:tc>
                <a:tc gridSpan="2">
                  <a:txBody>
                    <a:bodyPr/>
                    <a:lstStyle/>
                    <a:p>
                      <a:pPr algn="ctr"/>
                      <a:r>
                        <a:rPr lang="zh-CN" altLang="en-US" dirty="0"/>
                        <a:t>结构</a:t>
                      </a:r>
                    </a:p>
                  </a:txBody>
                  <a:tcPr/>
                </a:tc>
                <a:tc hMerge="1">
                  <a:txBody>
                    <a:bodyPr/>
                    <a:lstStyle/>
                    <a:p>
                      <a:endParaRPr lang="zh-CN" altLang="en-US" dirty="0"/>
                    </a:p>
                  </a:txBody>
                  <a:tcPr/>
                </a:tc>
                <a:tc>
                  <a:txBody>
                    <a:bodyPr/>
                    <a:lstStyle/>
                    <a:p>
                      <a:pPr algn="ctr"/>
                      <a:r>
                        <a:rPr lang="zh-CN" altLang="en-US" dirty="0"/>
                        <a:t>定义</a:t>
                      </a:r>
                    </a:p>
                  </a:txBody>
                  <a:tcPr/>
                </a:tc>
                <a:extLst>
                  <a:ext uri="{0D108BD9-81ED-4DB2-BD59-A6C34878D82A}">
                    <a16:rowId xmlns:a16="http://schemas.microsoft.com/office/drawing/2014/main" val="651672307"/>
                  </a:ext>
                </a:extLst>
              </a:tr>
              <a:tr h="261676">
                <a:tc>
                  <a:txBody>
                    <a:bodyPr/>
                    <a:lstStyle/>
                    <a:p>
                      <a:r>
                        <a:rPr lang="en-US" altLang="zh-CN" dirty="0"/>
                        <a:t>02</a:t>
                      </a:r>
                      <a:endParaRPr lang="zh-CN" altLang="en-US" dirty="0"/>
                    </a:p>
                  </a:txBody>
                  <a:tcPr/>
                </a:tc>
                <a:tc>
                  <a:txBody>
                    <a:bodyPr/>
                    <a:lstStyle/>
                    <a:p>
                      <a:r>
                        <a:rPr lang="en-US" altLang="zh-CN" dirty="0"/>
                        <a:t>Length</a:t>
                      </a:r>
                      <a:endParaRPr lang="zh-CN" altLang="en-US" dirty="0"/>
                    </a:p>
                  </a:txBody>
                  <a:tcPr/>
                </a:tc>
                <a:tc rowSpan="3">
                  <a:txBody>
                    <a:bodyPr/>
                    <a:lstStyle/>
                    <a:p>
                      <a:pPr algn="ctr"/>
                      <a:r>
                        <a:rPr lang="en-US" altLang="zh-CN" dirty="0"/>
                        <a:t>AD Structure 1</a:t>
                      </a:r>
                      <a:endParaRPr lang="zh-CN" altLang="en-US" dirty="0"/>
                    </a:p>
                  </a:txBody>
                  <a:tcPr anchor="ctr"/>
                </a:tc>
                <a:tc>
                  <a:txBody>
                    <a:bodyPr/>
                    <a:lstStyle/>
                    <a:p>
                      <a:r>
                        <a:rPr lang="en-US" altLang="zh-CN" dirty="0"/>
                        <a:t>Length</a:t>
                      </a:r>
                      <a:endParaRPr lang="zh-CN" altLang="en-US" dirty="0"/>
                    </a:p>
                  </a:txBody>
                  <a:tcPr/>
                </a:tc>
                <a:extLst>
                  <a:ext uri="{0D108BD9-81ED-4DB2-BD59-A6C34878D82A}">
                    <a16:rowId xmlns:a16="http://schemas.microsoft.com/office/drawing/2014/main" val="3622015842"/>
                  </a:ext>
                </a:extLst>
              </a:tr>
              <a:tr h="261676">
                <a:tc>
                  <a:txBody>
                    <a:bodyPr/>
                    <a:lstStyle/>
                    <a:p>
                      <a:r>
                        <a:rPr lang="en-US" altLang="zh-CN" dirty="0"/>
                        <a:t>01</a:t>
                      </a:r>
                      <a:endParaRPr lang="zh-CN" altLang="en-US" dirty="0"/>
                    </a:p>
                  </a:txBody>
                  <a:tcPr/>
                </a:tc>
                <a:tc>
                  <a:txBody>
                    <a:bodyPr/>
                    <a:lstStyle/>
                    <a:p>
                      <a:r>
                        <a:rPr lang="en-US" altLang="zh-CN" dirty="0"/>
                        <a:t>AD Type</a:t>
                      </a:r>
                      <a:endParaRPr lang="zh-CN" altLang="en-US" dirty="0"/>
                    </a:p>
                  </a:txBody>
                  <a:tcPr/>
                </a:tc>
                <a:tc vMerge="1">
                  <a:txBody>
                    <a:bodyPr/>
                    <a:lstStyle/>
                    <a:p>
                      <a:endParaRPr lang="zh-CN" altLang="en-US" dirty="0"/>
                    </a:p>
                  </a:txBody>
                  <a:tcPr/>
                </a:tc>
                <a:tc>
                  <a:txBody>
                    <a:bodyPr/>
                    <a:lstStyle/>
                    <a:p>
                      <a:r>
                        <a:rPr lang="en-US" altLang="zh-CN" dirty="0"/>
                        <a:t>Flags</a:t>
                      </a:r>
                      <a:endParaRPr lang="zh-CN" altLang="en-US" dirty="0"/>
                    </a:p>
                  </a:txBody>
                  <a:tcPr/>
                </a:tc>
                <a:extLst>
                  <a:ext uri="{0D108BD9-81ED-4DB2-BD59-A6C34878D82A}">
                    <a16:rowId xmlns:a16="http://schemas.microsoft.com/office/drawing/2014/main" val="1936630037"/>
                  </a:ext>
                </a:extLst>
              </a:tr>
              <a:tr h="457933">
                <a:tc>
                  <a:txBody>
                    <a:bodyPr/>
                    <a:lstStyle/>
                    <a:p>
                      <a:r>
                        <a:rPr lang="en-US" altLang="zh-CN" dirty="0"/>
                        <a:t>05</a:t>
                      </a:r>
                      <a:endParaRPr lang="zh-CN" altLang="en-US" dirty="0"/>
                    </a:p>
                  </a:txBody>
                  <a:tcPr/>
                </a:tc>
                <a:tc>
                  <a:txBody>
                    <a:bodyPr/>
                    <a:lstStyle/>
                    <a:p>
                      <a:r>
                        <a:rPr lang="en-US" altLang="zh-CN" dirty="0"/>
                        <a:t>AD Data</a:t>
                      </a:r>
                      <a:endParaRPr lang="zh-CN" altLang="en-US" dirty="0"/>
                    </a:p>
                  </a:txBody>
                  <a:tcPr anchor="ctr"/>
                </a:tc>
                <a:tc vMerge="1">
                  <a:txBody>
                    <a:bodyPr/>
                    <a:lstStyle/>
                    <a:p>
                      <a:endParaRPr lang="zh-CN" altLang="en-US" dirty="0"/>
                    </a:p>
                  </a:txBody>
                  <a:tcPr/>
                </a:tc>
                <a:tc>
                  <a:txBody>
                    <a:bodyPr/>
                    <a:lstStyle/>
                    <a:p>
                      <a:r>
                        <a:rPr lang="en-US" altLang="zh-CN" dirty="0"/>
                        <a:t>BR/EDR Not Supported</a:t>
                      </a:r>
                      <a:br>
                        <a:rPr lang="en-US" altLang="zh-CN" dirty="0"/>
                      </a:br>
                      <a:r>
                        <a:rPr lang="en-US" altLang="zh-CN" dirty="0"/>
                        <a:t>LE Limited Discoverable Mode</a:t>
                      </a:r>
                      <a:endParaRPr lang="zh-CN" altLang="en-US" dirty="0"/>
                    </a:p>
                  </a:txBody>
                  <a:tcPr/>
                </a:tc>
                <a:extLst>
                  <a:ext uri="{0D108BD9-81ED-4DB2-BD59-A6C34878D82A}">
                    <a16:rowId xmlns:a16="http://schemas.microsoft.com/office/drawing/2014/main" val="968987576"/>
                  </a:ext>
                </a:extLst>
              </a:tr>
              <a:tr h="261676">
                <a:tc>
                  <a:txBody>
                    <a:bodyPr/>
                    <a:lstStyle/>
                    <a:p>
                      <a:r>
                        <a:rPr lang="en-US" altLang="zh-CN" dirty="0"/>
                        <a:t>08</a:t>
                      </a:r>
                      <a:endParaRPr lang="zh-CN" altLang="en-US" dirty="0"/>
                    </a:p>
                  </a:txBody>
                  <a:tcPr/>
                </a:tc>
                <a:tc>
                  <a:txBody>
                    <a:bodyPr/>
                    <a:lstStyle/>
                    <a:p>
                      <a:r>
                        <a:rPr lang="en-US" altLang="zh-CN" dirty="0"/>
                        <a:t>Length</a:t>
                      </a:r>
                      <a:endParaRPr lang="zh-CN" altLang="en-US" dirty="0"/>
                    </a:p>
                  </a:txBody>
                  <a:tcPr/>
                </a:tc>
                <a:tc rowSpan="3">
                  <a:txBody>
                    <a:bodyPr/>
                    <a:lstStyle/>
                    <a:p>
                      <a:pPr algn="ctr"/>
                      <a:r>
                        <a:rPr lang="en-US" altLang="zh-CN" dirty="0"/>
                        <a:t>AD Structure 2</a:t>
                      </a:r>
                      <a:endParaRPr lang="zh-CN" altLang="en-US" dirty="0"/>
                    </a:p>
                  </a:txBody>
                  <a:tcPr anchor="ctr"/>
                </a:tc>
                <a:tc>
                  <a:txBody>
                    <a:bodyPr/>
                    <a:lstStyle/>
                    <a:p>
                      <a:r>
                        <a:rPr lang="en-US" altLang="zh-CN" dirty="0"/>
                        <a:t>Length</a:t>
                      </a:r>
                      <a:endParaRPr lang="zh-CN" altLang="en-US" dirty="0"/>
                    </a:p>
                  </a:txBody>
                  <a:tcPr/>
                </a:tc>
                <a:extLst>
                  <a:ext uri="{0D108BD9-81ED-4DB2-BD59-A6C34878D82A}">
                    <a16:rowId xmlns:a16="http://schemas.microsoft.com/office/drawing/2014/main" val="3355266225"/>
                  </a:ext>
                </a:extLst>
              </a:tr>
              <a:tr h="261676">
                <a:tc>
                  <a:txBody>
                    <a:bodyPr/>
                    <a:lstStyle/>
                    <a:p>
                      <a:r>
                        <a:rPr lang="en-US" altLang="zh-CN" dirty="0"/>
                        <a:t>09</a:t>
                      </a:r>
                      <a:endParaRPr lang="zh-CN" altLang="en-US" dirty="0"/>
                    </a:p>
                  </a:txBody>
                  <a:tcPr/>
                </a:tc>
                <a:tc>
                  <a:txBody>
                    <a:bodyPr/>
                    <a:lstStyle/>
                    <a:p>
                      <a:r>
                        <a:rPr lang="en-US" altLang="zh-CN" dirty="0"/>
                        <a:t>AD Type</a:t>
                      </a:r>
                      <a:endParaRPr lang="zh-CN" altLang="en-US" dirty="0"/>
                    </a:p>
                  </a:txBody>
                  <a:tcPr/>
                </a:tc>
                <a:tc vMerge="1">
                  <a:txBody>
                    <a:bodyPr/>
                    <a:lstStyle/>
                    <a:p>
                      <a:endParaRPr lang="zh-CN" altLang="en-US" dirty="0"/>
                    </a:p>
                  </a:txBody>
                  <a:tcPr/>
                </a:tc>
                <a:tc>
                  <a:txBody>
                    <a:bodyPr/>
                    <a:lstStyle/>
                    <a:p>
                      <a:r>
                        <a:rPr lang="en-US" altLang="zh-CN" dirty="0"/>
                        <a:t>Complete Local Name</a:t>
                      </a:r>
                      <a:endParaRPr lang="zh-CN" altLang="en-US" dirty="0"/>
                    </a:p>
                  </a:txBody>
                  <a:tcPr/>
                </a:tc>
                <a:extLst>
                  <a:ext uri="{0D108BD9-81ED-4DB2-BD59-A6C34878D82A}">
                    <a16:rowId xmlns:a16="http://schemas.microsoft.com/office/drawing/2014/main" val="4009117486"/>
                  </a:ext>
                </a:extLst>
              </a:tr>
              <a:tr h="261676">
                <a:tc>
                  <a:txBody>
                    <a:bodyPr/>
                    <a:lstStyle/>
                    <a:p>
                      <a:r>
                        <a:rPr lang="en-US" altLang="zh-CN" dirty="0"/>
                        <a:t>4D79204E616D65</a:t>
                      </a:r>
                      <a:endParaRPr lang="zh-CN" altLang="en-US" dirty="0"/>
                    </a:p>
                  </a:txBody>
                  <a:tcPr/>
                </a:tc>
                <a:tc>
                  <a:txBody>
                    <a:bodyPr/>
                    <a:lstStyle/>
                    <a:p>
                      <a:r>
                        <a:rPr lang="en-US" altLang="zh-CN" dirty="0"/>
                        <a:t>AD Data</a:t>
                      </a:r>
                      <a:endParaRPr lang="zh-CN" altLang="en-US" dirty="0"/>
                    </a:p>
                  </a:txBody>
                  <a:tcPr/>
                </a:tc>
                <a:tc vMerge="1">
                  <a:txBody>
                    <a:bodyPr/>
                    <a:lstStyle/>
                    <a:p>
                      <a:endParaRPr lang="zh-CN" altLang="en-US" dirty="0"/>
                    </a:p>
                  </a:txBody>
                  <a:tcPr/>
                </a:tc>
                <a:tc>
                  <a:txBody>
                    <a:bodyPr/>
                    <a:lstStyle/>
                    <a:p>
                      <a:r>
                        <a:rPr lang="en-US" altLang="zh-CN" dirty="0"/>
                        <a:t>“My Name”</a:t>
                      </a:r>
                      <a:endParaRPr lang="zh-CN" altLang="en-US" dirty="0"/>
                    </a:p>
                  </a:txBody>
                  <a:tcPr/>
                </a:tc>
                <a:extLst>
                  <a:ext uri="{0D108BD9-81ED-4DB2-BD59-A6C34878D82A}">
                    <a16:rowId xmlns:a16="http://schemas.microsoft.com/office/drawing/2014/main" val="851660879"/>
                  </a:ext>
                </a:extLst>
              </a:tr>
              <a:tr h="261676">
                <a:tc>
                  <a:txBody>
                    <a:bodyPr/>
                    <a:lstStyle/>
                    <a:p>
                      <a:r>
                        <a:rPr lang="en-US" altLang="zh-CN" dirty="0"/>
                        <a:t>06</a:t>
                      </a:r>
                      <a:endParaRPr lang="zh-CN" altLang="en-US" dirty="0"/>
                    </a:p>
                  </a:txBody>
                  <a:tcPr/>
                </a:tc>
                <a:tc>
                  <a:txBody>
                    <a:bodyPr/>
                    <a:lstStyle/>
                    <a:p>
                      <a:r>
                        <a:rPr lang="en-US" altLang="zh-CN" dirty="0"/>
                        <a:t>Length</a:t>
                      </a:r>
                      <a:endParaRPr lang="zh-CN" altLang="en-US" dirty="0"/>
                    </a:p>
                  </a:txBody>
                  <a:tcPr/>
                </a:tc>
                <a:tc rowSpan="3">
                  <a:txBody>
                    <a:bodyPr/>
                    <a:lstStyle/>
                    <a:p>
                      <a:pPr algn="ctr"/>
                      <a:r>
                        <a:rPr lang="en-US" altLang="zh-CN" dirty="0"/>
                        <a:t>AD Structure 3</a:t>
                      </a:r>
                      <a:endParaRPr lang="zh-CN" altLang="en-US" dirty="0"/>
                    </a:p>
                  </a:txBody>
                  <a:tcPr anchor="ctr"/>
                </a:tc>
                <a:tc>
                  <a:txBody>
                    <a:bodyPr/>
                    <a:lstStyle/>
                    <a:p>
                      <a:r>
                        <a:rPr lang="en-US" altLang="zh-CN" dirty="0"/>
                        <a:t>Length</a:t>
                      </a:r>
                      <a:endParaRPr lang="zh-CN" altLang="en-US" dirty="0"/>
                    </a:p>
                  </a:txBody>
                  <a:tcPr/>
                </a:tc>
                <a:extLst>
                  <a:ext uri="{0D108BD9-81ED-4DB2-BD59-A6C34878D82A}">
                    <a16:rowId xmlns:a16="http://schemas.microsoft.com/office/drawing/2014/main" val="3082311606"/>
                  </a:ext>
                </a:extLst>
              </a:tr>
              <a:tr h="261676">
                <a:tc>
                  <a:txBody>
                    <a:bodyPr/>
                    <a:lstStyle/>
                    <a:p>
                      <a:r>
                        <a:rPr lang="en-US" altLang="zh-CN" dirty="0"/>
                        <a:t>FF</a:t>
                      </a:r>
                      <a:endParaRPr lang="zh-CN" altLang="en-US" dirty="0"/>
                    </a:p>
                  </a:txBody>
                  <a:tcPr/>
                </a:tc>
                <a:tc>
                  <a:txBody>
                    <a:bodyPr/>
                    <a:lstStyle/>
                    <a:p>
                      <a:r>
                        <a:rPr lang="en-US" altLang="zh-CN" dirty="0"/>
                        <a:t>AD Type</a:t>
                      </a:r>
                      <a:endParaRPr lang="zh-CN" altLang="en-US" dirty="0"/>
                    </a:p>
                  </a:txBody>
                  <a:tcPr/>
                </a:tc>
                <a:tc vMerge="1">
                  <a:txBody>
                    <a:bodyPr/>
                    <a:lstStyle/>
                    <a:p>
                      <a:endParaRPr lang="zh-CN" altLang="en-US" dirty="0"/>
                    </a:p>
                  </a:txBody>
                  <a:tcPr/>
                </a:tc>
                <a:tc>
                  <a:txBody>
                    <a:bodyPr/>
                    <a:lstStyle/>
                    <a:p>
                      <a:r>
                        <a:rPr lang="en-US" altLang="zh-CN" dirty="0"/>
                        <a:t>Manufacturer Specific Data</a:t>
                      </a:r>
                      <a:endParaRPr lang="zh-CN" altLang="en-US" dirty="0"/>
                    </a:p>
                  </a:txBody>
                  <a:tcPr/>
                </a:tc>
                <a:extLst>
                  <a:ext uri="{0D108BD9-81ED-4DB2-BD59-A6C34878D82A}">
                    <a16:rowId xmlns:a16="http://schemas.microsoft.com/office/drawing/2014/main" val="3679146929"/>
                  </a:ext>
                </a:extLst>
              </a:tr>
              <a:tr h="457933">
                <a:tc>
                  <a:txBody>
                    <a:bodyPr/>
                    <a:lstStyle/>
                    <a:p>
                      <a:r>
                        <a:rPr lang="en-US" altLang="zh-CN" dirty="0"/>
                        <a:t>4C00123456</a:t>
                      </a:r>
                      <a:endParaRPr lang="zh-CN" altLang="en-US" dirty="0"/>
                    </a:p>
                  </a:txBody>
                  <a:tcPr/>
                </a:tc>
                <a:tc>
                  <a:txBody>
                    <a:bodyPr/>
                    <a:lstStyle/>
                    <a:p>
                      <a:r>
                        <a:rPr lang="en-US" altLang="zh-CN" dirty="0"/>
                        <a:t>AD Data</a:t>
                      </a:r>
                      <a:endParaRPr lang="zh-CN" altLang="en-US" dirty="0"/>
                    </a:p>
                  </a:txBody>
                  <a:tcPr/>
                </a:tc>
                <a:tc vMerge="1">
                  <a:txBody>
                    <a:bodyPr/>
                    <a:lstStyle/>
                    <a:p>
                      <a:endParaRPr lang="zh-CN" altLang="en-US" dirty="0"/>
                    </a:p>
                  </a:txBody>
                  <a:tcPr/>
                </a:tc>
                <a:tc>
                  <a:txBody>
                    <a:bodyPr/>
                    <a:lstStyle/>
                    <a:p>
                      <a:r>
                        <a:rPr lang="en-US" altLang="zh-CN" dirty="0"/>
                        <a:t>Apple, Inc.</a:t>
                      </a:r>
                      <a:br>
                        <a:rPr lang="en-US" altLang="zh-CN" dirty="0"/>
                      </a:br>
                      <a:r>
                        <a:rPr lang="en-US" altLang="zh-CN" dirty="0"/>
                        <a:t>0x123456</a:t>
                      </a:r>
                      <a:endParaRPr lang="zh-CN" altLang="en-US" dirty="0"/>
                    </a:p>
                  </a:txBody>
                  <a:tcPr/>
                </a:tc>
                <a:extLst>
                  <a:ext uri="{0D108BD9-81ED-4DB2-BD59-A6C34878D82A}">
                    <a16:rowId xmlns:a16="http://schemas.microsoft.com/office/drawing/2014/main" val="1050634283"/>
                  </a:ext>
                </a:extLst>
              </a:tr>
            </a:tbl>
          </a:graphicData>
        </a:graphic>
      </p:graphicFrame>
    </p:spTree>
    <p:custDataLst>
      <p:tags r:id="rId1"/>
    </p:custDataLst>
    <p:extLst>
      <p:ext uri="{BB962C8B-B14F-4D97-AF65-F5344CB8AC3E}">
        <p14:creationId xmlns:p14="http://schemas.microsoft.com/office/powerpoint/2010/main" val="2914590638"/>
      </p:ext>
    </p:extLst>
  </p:cSld>
  <p:clrMapOvr>
    <a:masterClrMapping/>
  </p:clrMapOvr>
  <p:transition advClick="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8D68083-44B1-43CA-8503-1ACFBB4A719F}"/>
              </a:ext>
            </a:extLst>
          </p:cNvPr>
          <p:cNvSpPr/>
          <p:nvPr>
            <p:custDataLst>
              <p:tags r:id="rId2"/>
            </p:custDataLst>
          </p:nvPr>
        </p:nvSpPr>
        <p:spPr>
          <a:xfrm>
            <a:off x="0" y="0"/>
            <a:ext cx="12192000" cy="90525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65D5C93-6EF6-4CD7-917A-721288050316}"/>
              </a:ext>
            </a:extLst>
          </p:cNvPr>
          <p:cNvSpPr txBox="1"/>
          <p:nvPr>
            <p:custDataLst>
              <p:tags r:id="rId3"/>
            </p:custDataLst>
          </p:nvPr>
        </p:nvSpPr>
        <p:spPr>
          <a:xfrm>
            <a:off x="104228" y="147828"/>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ADV_DIRECT_IND</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框 6">
            <a:extLst>
              <a:ext uri="{FF2B5EF4-FFF2-40B4-BE49-F238E27FC236}">
                <a16:creationId xmlns:a16="http://schemas.microsoft.com/office/drawing/2014/main" id="{4CBC95CB-DE01-4F88-9D94-A40AA3C13C05}"/>
              </a:ext>
            </a:extLst>
          </p:cNvPr>
          <p:cNvSpPr txBox="1"/>
          <p:nvPr/>
        </p:nvSpPr>
        <p:spPr>
          <a:xfrm>
            <a:off x="6619875" y="2889271"/>
            <a:ext cx="5319461" cy="338554"/>
          </a:xfrm>
          <a:prstGeom prst="rect">
            <a:avLst/>
          </a:prstGeom>
          <a:noFill/>
        </p:spPr>
        <p:txBody>
          <a:bodyPr wrap="square">
            <a:spAutoFit/>
          </a:bodyPr>
          <a:lstStyle/>
          <a:p>
            <a:pPr algn="ctr"/>
            <a:r>
              <a:rPr lang="en-US" altLang="zh-CN" sz="1600" kern="0" dirty="0">
                <a:effectLst/>
                <a:latin typeface="宋体" panose="02010600030101010101" pitchFamily="2" charset="-122"/>
                <a:cs typeface="宋体" panose="02010600030101010101" pitchFamily="2" charset="-122"/>
              </a:rPr>
              <a:t>ADV_DIRECT_IND</a:t>
            </a:r>
            <a:r>
              <a:rPr lang="zh-CN" altLang="zh-CN" sz="1600" kern="0" dirty="0">
                <a:effectLst/>
                <a:ea typeface="宋体" panose="02010600030101010101" pitchFamily="2" charset="-122"/>
                <a:cs typeface="宋体" panose="02010600030101010101" pitchFamily="2" charset="-122"/>
              </a:rPr>
              <a:t>的</a:t>
            </a:r>
            <a:r>
              <a:rPr lang="en-US" altLang="zh-CN" sz="1600" kern="0" dirty="0">
                <a:effectLst/>
                <a:ea typeface="宋体" panose="02010600030101010101" pitchFamily="2" charset="-122"/>
                <a:cs typeface="宋体" panose="02010600030101010101" pitchFamily="2" charset="-122"/>
              </a:rPr>
              <a:t>Payload</a:t>
            </a:r>
            <a:r>
              <a:rPr lang="zh-CN" altLang="zh-CN" sz="1600" kern="0" dirty="0">
                <a:effectLst/>
                <a:ea typeface="宋体" panose="02010600030101010101" pitchFamily="2" charset="-122"/>
                <a:cs typeface="宋体" panose="02010600030101010101" pitchFamily="2" charset="-122"/>
              </a:rPr>
              <a:t>由</a:t>
            </a:r>
            <a:r>
              <a:rPr lang="en-US" altLang="zh-CN" sz="1600" kern="0" dirty="0">
                <a:effectLst/>
                <a:ea typeface="宋体" panose="02010600030101010101" pitchFamily="2" charset="-122"/>
                <a:cs typeface="宋体" panose="02010600030101010101" pitchFamily="2" charset="-122"/>
              </a:rPr>
              <a:t>2</a:t>
            </a:r>
            <a:r>
              <a:rPr lang="zh-CN" altLang="zh-CN" sz="1600" kern="0" dirty="0">
                <a:effectLst/>
                <a:ea typeface="宋体" panose="02010600030101010101" pitchFamily="2" charset="-122"/>
                <a:cs typeface="宋体" panose="02010600030101010101" pitchFamily="2" charset="-122"/>
              </a:rPr>
              <a:t>部分组成：</a:t>
            </a:r>
            <a:r>
              <a:rPr lang="en-US" altLang="zh-CN" sz="1600" kern="0" dirty="0" err="1">
                <a:effectLst/>
                <a:ea typeface="宋体" panose="02010600030101010101" pitchFamily="2" charset="-122"/>
                <a:cs typeface="宋体" panose="02010600030101010101" pitchFamily="2" charset="-122"/>
              </a:rPr>
              <a:t>AdvA</a:t>
            </a:r>
            <a:r>
              <a:rPr lang="zh-CN" altLang="zh-CN" sz="1600" kern="0" dirty="0">
                <a:effectLst/>
                <a:ea typeface="宋体" panose="02010600030101010101" pitchFamily="2" charset="-122"/>
                <a:cs typeface="宋体" panose="02010600030101010101" pitchFamily="2" charset="-122"/>
              </a:rPr>
              <a:t>和</a:t>
            </a:r>
            <a:r>
              <a:rPr lang="en-US" altLang="zh-CN" sz="1600" kern="0" dirty="0" err="1">
                <a:effectLst/>
                <a:ea typeface="宋体" panose="02010600030101010101" pitchFamily="2" charset="-122"/>
                <a:cs typeface="宋体" panose="02010600030101010101" pitchFamily="2" charset="-122"/>
              </a:rPr>
              <a:t>TargetA</a:t>
            </a:r>
            <a:r>
              <a:rPr lang="zh-CN" altLang="zh-CN" sz="1600" kern="0" dirty="0">
                <a:effectLst/>
                <a:ea typeface="宋体" panose="02010600030101010101" pitchFamily="2" charset="-122"/>
                <a:cs typeface="宋体" panose="02010600030101010101" pitchFamily="2" charset="-122"/>
              </a:rPr>
              <a:t>。</a:t>
            </a:r>
            <a:endParaRPr lang="zh-CN" altLang="en-US" sz="1600" dirty="0"/>
          </a:p>
        </p:txBody>
      </p:sp>
      <p:pic>
        <p:nvPicPr>
          <p:cNvPr id="11" name="图片 10">
            <a:extLst>
              <a:ext uri="{FF2B5EF4-FFF2-40B4-BE49-F238E27FC236}">
                <a16:creationId xmlns:a16="http://schemas.microsoft.com/office/drawing/2014/main" id="{75890245-5088-41AD-9F43-475A73C731E6}"/>
              </a:ext>
            </a:extLst>
          </p:cNvPr>
          <p:cNvPicPr/>
          <p:nvPr/>
        </p:nvPicPr>
        <p:blipFill>
          <a:blip r:embed="rId5"/>
          <a:stretch>
            <a:fillRect/>
          </a:stretch>
        </p:blipFill>
        <p:spPr>
          <a:xfrm>
            <a:off x="6395853" y="1491128"/>
            <a:ext cx="5400040" cy="1321435"/>
          </a:xfrm>
          <a:prstGeom prst="rect">
            <a:avLst/>
          </a:prstGeom>
        </p:spPr>
      </p:pic>
      <p:sp>
        <p:nvSpPr>
          <p:cNvPr id="15" name="文本框 14">
            <a:extLst>
              <a:ext uri="{FF2B5EF4-FFF2-40B4-BE49-F238E27FC236}">
                <a16:creationId xmlns:a16="http://schemas.microsoft.com/office/drawing/2014/main" id="{73A6D1DA-AF0F-4136-BCEF-EFFB443D49C0}"/>
              </a:ext>
            </a:extLst>
          </p:cNvPr>
          <p:cNvSpPr txBox="1"/>
          <p:nvPr/>
        </p:nvSpPr>
        <p:spPr>
          <a:xfrm>
            <a:off x="252664" y="1491128"/>
            <a:ext cx="5897000" cy="4401205"/>
          </a:xfrm>
          <a:prstGeom prst="rect">
            <a:avLst/>
          </a:prstGeom>
          <a:noFill/>
        </p:spPr>
        <p:txBody>
          <a:bodyPr wrap="square">
            <a:spAutoFit/>
          </a:bodyPr>
          <a:lstStyle/>
          <a:p>
            <a:pPr indent="266700" algn="just">
              <a:spcBef>
                <a:spcPts val="1200"/>
              </a:spcBef>
              <a:spcAft>
                <a:spcPts val="1200"/>
              </a:spcAft>
            </a:pPr>
            <a:r>
              <a:rPr lang="en-US" altLang="zh-CN" kern="0" dirty="0">
                <a:effectLst/>
                <a:latin typeface="宋体" panose="02010600030101010101" pitchFamily="2" charset="-122"/>
                <a:cs typeface="宋体" panose="02010600030101010101" pitchFamily="2" charset="-122"/>
              </a:rPr>
              <a:t>ADV_DIRECT_IND</a:t>
            </a:r>
            <a:r>
              <a:rPr lang="zh-CN" altLang="zh-CN" kern="0" dirty="0">
                <a:effectLst/>
                <a:ea typeface="宋体" panose="02010600030101010101" pitchFamily="2" charset="-122"/>
                <a:cs typeface="宋体" panose="02010600030101010101" pitchFamily="2" charset="-122"/>
              </a:rPr>
              <a:t>的</a:t>
            </a:r>
            <a:r>
              <a:rPr lang="en-US" altLang="zh-CN" kern="0" dirty="0" err="1">
                <a:effectLst/>
                <a:ea typeface="宋体" panose="02010600030101010101" pitchFamily="2" charset="-122"/>
                <a:cs typeface="宋体" panose="02010600030101010101" pitchFamily="2" charset="-122"/>
              </a:rPr>
              <a:t>AdvA</a:t>
            </a:r>
            <a:r>
              <a:rPr lang="zh-CN" altLang="zh-CN" kern="0" dirty="0">
                <a:effectLst/>
                <a:ea typeface="宋体" panose="02010600030101010101" pitchFamily="2" charset="-122"/>
                <a:cs typeface="宋体" panose="02010600030101010101" pitchFamily="2" charset="-122"/>
              </a:rPr>
              <a:t>和</a:t>
            </a:r>
            <a:r>
              <a:rPr lang="en-US" altLang="zh-CN" kern="0" dirty="0">
                <a:effectLst/>
                <a:ea typeface="宋体" panose="02010600030101010101" pitchFamily="2" charset="-122"/>
                <a:cs typeface="宋体" panose="02010600030101010101" pitchFamily="2" charset="-122"/>
              </a:rPr>
              <a:t>ADV_IND</a:t>
            </a:r>
            <a:r>
              <a:rPr lang="zh-CN" altLang="zh-CN" kern="0" dirty="0">
                <a:effectLst/>
                <a:ea typeface="宋体" panose="02010600030101010101" pitchFamily="2" charset="-122"/>
                <a:cs typeface="宋体" panose="02010600030101010101" pitchFamily="2" charset="-122"/>
              </a:rPr>
              <a:t>的</a:t>
            </a:r>
            <a:r>
              <a:rPr lang="en-US" altLang="zh-CN" kern="0" dirty="0" err="1">
                <a:effectLst/>
                <a:ea typeface="宋体" panose="02010600030101010101" pitchFamily="2" charset="-122"/>
                <a:cs typeface="宋体" panose="02010600030101010101" pitchFamily="2" charset="-122"/>
              </a:rPr>
              <a:t>AdvA</a:t>
            </a:r>
            <a:r>
              <a:rPr lang="zh-CN" altLang="zh-CN" kern="0" dirty="0">
                <a:effectLst/>
                <a:ea typeface="宋体" panose="02010600030101010101" pitchFamily="2" charset="-122"/>
                <a:cs typeface="宋体" panose="02010600030101010101" pitchFamily="2" charset="-122"/>
              </a:rPr>
              <a:t>定义相同</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a:t>
            </a:r>
            <a:endParaRPr lang="en-US" altLang="zh-CN"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en-US" altLang="zh-CN" kern="100" dirty="0" err="1">
                <a:effectLst/>
                <a:latin typeface="Arial" panose="020B0604020202020204" pitchFamily="34" charset="0"/>
                <a:ea typeface="宋体" panose="02010600030101010101" pitchFamily="2" charset="-122"/>
                <a:cs typeface="Times New Roman" panose="02020603050405020304" pitchFamily="18" charset="0"/>
              </a:rPr>
              <a:t>TargetA</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6</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个字节指的是对方设备的</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device address</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a:t>
            </a:r>
            <a:endParaRPr lang="en-US" altLang="zh-CN"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如果</a:t>
            </a:r>
            <a:r>
              <a:rPr lang="en-US" altLang="zh-CN" kern="100" dirty="0" err="1">
                <a:effectLst/>
                <a:latin typeface="Arial" panose="020B0604020202020204" pitchFamily="34" charset="0"/>
                <a:ea typeface="宋体" panose="02010600030101010101" pitchFamily="2" charset="-122"/>
                <a:cs typeface="Times New Roman" panose="02020603050405020304" pitchFamily="18" charset="0"/>
              </a:rPr>
              <a:t>AdvA</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使用</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public device address</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，那么</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Header</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中的</a:t>
            </a:r>
            <a:r>
              <a:rPr lang="en-US" altLang="zh-CN" kern="100" dirty="0" err="1">
                <a:effectLst/>
                <a:latin typeface="Arial" panose="020B0604020202020204" pitchFamily="34" charset="0"/>
                <a:ea typeface="宋体" panose="02010600030101010101" pitchFamily="2" charset="-122"/>
                <a:cs typeface="Times New Roman" panose="02020603050405020304" pitchFamily="18" charset="0"/>
              </a:rPr>
              <a:t>TxAdd</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置</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0</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a:t>
            </a:r>
            <a:endParaRPr lang="en-US" altLang="zh-CN"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如果</a:t>
            </a:r>
            <a:r>
              <a:rPr lang="en-US" altLang="zh-CN" kern="100" dirty="0" err="1">
                <a:effectLst/>
                <a:latin typeface="Arial" panose="020B0604020202020204" pitchFamily="34" charset="0"/>
                <a:ea typeface="宋体" panose="02010600030101010101" pitchFamily="2" charset="-122"/>
                <a:cs typeface="Times New Roman" panose="02020603050405020304" pitchFamily="18" charset="0"/>
              </a:rPr>
              <a:t>AdvA</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使用</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random device address</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，那么</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Header</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中的</a:t>
            </a:r>
            <a:r>
              <a:rPr lang="en-US" altLang="zh-CN" kern="100" dirty="0" err="1">
                <a:effectLst/>
                <a:latin typeface="Arial" panose="020B0604020202020204" pitchFamily="34" charset="0"/>
                <a:ea typeface="宋体" panose="02010600030101010101" pitchFamily="2" charset="-122"/>
                <a:cs typeface="Times New Roman" panose="02020603050405020304" pitchFamily="18" charset="0"/>
              </a:rPr>
              <a:t>TxAdd</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置</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1</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a:t>
            </a:r>
            <a:endParaRPr lang="en-US" altLang="zh-CN"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如果</a:t>
            </a:r>
            <a:r>
              <a:rPr lang="en-US" altLang="zh-CN" kern="100" dirty="0" err="1">
                <a:effectLst/>
                <a:latin typeface="Arial" panose="020B0604020202020204" pitchFamily="34" charset="0"/>
                <a:ea typeface="宋体" panose="02010600030101010101" pitchFamily="2" charset="-122"/>
                <a:cs typeface="Times New Roman" panose="02020603050405020304" pitchFamily="18" charset="0"/>
              </a:rPr>
              <a:t>TargetA</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使用</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public device address</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，那么</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Header</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中的</a:t>
            </a:r>
            <a:r>
              <a:rPr lang="en-US" altLang="zh-CN" kern="100" dirty="0" err="1">
                <a:effectLst/>
                <a:latin typeface="Arial" panose="020B0604020202020204" pitchFamily="34" charset="0"/>
                <a:ea typeface="宋体" panose="02010600030101010101" pitchFamily="2" charset="-122"/>
                <a:cs typeface="Times New Roman" panose="02020603050405020304" pitchFamily="18" charset="0"/>
              </a:rPr>
              <a:t>RxAdd</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置</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0</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a:t>
            </a:r>
            <a:endParaRPr lang="en-US" altLang="zh-CN"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如果</a:t>
            </a:r>
            <a:r>
              <a:rPr lang="en-US" altLang="zh-CN" kern="100" dirty="0" err="1">
                <a:effectLst/>
                <a:latin typeface="Arial" panose="020B0604020202020204" pitchFamily="34" charset="0"/>
                <a:ea typeface="宋体" panose="02010600030101010101" pitchFamily="2" charset="-122"/>
                <a:cs typeface="Times New Roman" panose="02020603050405020304" pitchFamily="18" charset="0"/>
              </a:rPr>
              <a:t>TargetA</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使用</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random device address</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，那么</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Header</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中的</a:t>
            </a:r>
            <a:r>
              <a:rPr lang="en-US" altLang="zh-CN" kern="100" dirty="0" err="1">
                <a:effectLst/>
                <a:latin typeface="Arial" panose="020B0604020202020204" pitchFamily="34" charset="0"/>
                <a:ea typeface="宋体" panose="02010600030101010101" pitchFamily="2" charset="-122"/>
                <a:cs typeface="Times New Roman" panose="02020603050405020304" pitchFamily="18" charset="0"/>
              </a:rPr>
              <a:t>RxAdd</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置</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1</a:t>
            </a:r>
            <a:r>
              <a:rPr lang="zh-CN" altLang="en-US" kern="100" dirty="0">
                <a:latin typeface="Arial" panose="020B0604020202020204" pitchFamily="34" charset="0"/>
                <a:ea typeface="宋体" panose="02010600030101010101" pitchFamily="2" charset="-122"/>
                <a:cs typeface="Times New Roman" panose="02020603050405020304" pitchFamily="18" charset="0"/>
              </a:rPr>
              <a:t>。</a:t>
            </a:r>
            <a:endParaRPr lang="zh-CN" altLang="zh-CN" kern="100" dirty="0">
              <a:effectLst/>
              <a:latin typeface="Arial" panose="020B0604020202020204" pitchFamily="34" charset="0"/>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34248641-D3DA-4B66-80D1-19D7A762B8DB}"/>
              </a:ext>
            </a:extLst>
          </p:cNvPr>
          <p:cNvSpPr txBox="1"/>
          <p:nvPr/>
        </p:nvSpPr>
        <p:spPr>
          <a:xfrm>
            <a:off x="6395853" y="3584009"/>
            <a:ext cx="5677364" cy="2308324"/>
          </a:xfrm>
          <a:prstGeom prst="rect">
            <a:avLst/>
          </a:prstGeom>
          <a:noFill/>
        </p:spPr>
        <p:txBody>
          <a:bodyPr wrap="square">
            <a:spAutoFit/>
          </a:bodyPr>
          <a:lstStyle/>
          <a:p>
            <a:r>
              <a:rPr lang="en-US" altLang="zh-CN" sz="1800" kern="0" dirty="0">
                <a:effectLst/>
                <a:ea typeface="宋体" panose="02010600030101010101" pitchFamily="2" charset="-122"/>
                <a:cs typeface="宋体" panose="02010600030101010101" pitchFamily="2" charset="-122"/>
              </a:rPr>
              <a:t>    </a:t>
            </a:r>
            <a:r>
              <a:rPr lang="zh-CN" altLang="zh-CN" sz="1800" kern="0" dirty="0">
                <a:effectLst/>
                <a:ea typeface="宋体" panose="02010600030101010101" pitchFamily="2" charset="-122"/>
                <a:cs typeface="宋体" panose="02010600030101010101" pitchFamily="2" charset="-122"/>
              </a:rPr>
              <a:t>这种广播方式通常用于</a:t>
            </a:r>
            <a:r>
              <a:rPr lang="en-US" altLang="zh-CN" sz="1800" kern="0" dirty="0">
                <a:effectLst/>
                <a:ea typeface="宋体" panose="02010600030101010101" pitchFamily="2" charset="-122"/>
                <a:cs typeface="宋体" panose="02010600030101010101" pitchFamily="2" charset="-122"/>
              </a:rPr>
              <a:t>reconnect</a:t>
            </a:r>
            <a:r>
              <a:rPr lang="zh-CN" altLang="zh-CN" sz="1800" kern="0" dirty="0">
                <a:effectLst/>
                <a:ea typeface="宋体" panose="02010600030101010101" pitchFamily="2" charset="-122"/>
                <a:cs typeface="宋体" panose="02010600030101010101" pitchFamily="2" charset="-122"/>
              </a:rPr>
              <a:t>回连中。一般来说，两个设备还没有完成过一次</a:t>
            </a:r>
            <a:r>
              <a:rPr lang="en-US" altLang="zh-CN" sz="1800" kern="0" dirty="0">
                <a:effectLst/>
                <a:ea typeface="宋体" panose="02010600030101010101" pitchFamily="2" charset="-122"/>
                <a:cs typeface="宋体" panose="02010600030101010101" pitchFamily="2" charset="-122"/>
              </a:rPr>
              <a:t>connection</a:t>
            </a:r>
            <a:r>
              <a:rPr lang="zh-CN" altLang="zh-CN" sz="1800" kern="0" dirty="0">
                <a:effectLst/>
                <a:ea typeface="宋体" panose="02010600030101010101" pitchFamily="2" charset="-122"/>
                <a:cs typeface="宋体" panose="02010600030101010101" pitchFamily="2" charset="-122"/>
              </a:rPr>
              <a:t>的时候，</a:t>
            </a:r>
            <a:r>
              <a:rPr lang="en-US" altLang="zh-CN" sz="1800" kern="0" dirty="0">
                <a:effectLst/>
                <a:ea typeface="宋体" panose="02010600030101010101" pitchFamily="2" charset="-122"/>
                <a:cs typeface="宋体" panose="02010600030101010101" pitchFamily="2" charset="-122"/>
              </a:rPr>
              <a:t>Advertiser</a:t>
            </a:r>
            <a:r>
              <a:rPr lang="zh-CN" altLang="zh-CN" sz="1800" kern="0" dirty="0">
                <a:effectLst/>
                <a:ea typeface="宋体" panose="02010600030101010101" pitchFamily="2" charset="-122"/>
                <a:cs typeface="宋体" panose="02010600030101010101" pitchFamily="2" charset="-122"/>
              </a:rPr>
              <a:t>是不知道对方的</a:t>
            </a:r>
            <a:r>
              <a:rPr lang="en-US" altLang="zh-CN" sz="1800" kern="0" dirty="0">
                <a:effectLst/>
                <a:ea typeface="宋体" panose="02010600030101010101" pitchFamily="2" charset="-122"/>
                <a:cs typeface="宋体" panose="02010600030101010101" pitchFamily="2" charset="-122"/>
              </a:rPr>
              <a:t>device address</a:t>
            </a:r>
            <a:r>
              <a:rPr lang="zh-CN" altLang="zh-CN" sz="1800" kern="0" dirty="0">
                <a:effectLst/>
                <a:ea typeface="宋体" panose="02010600030101010101" pitchFamily="2" charset="-122"/>
                <a:cs typeface="宋体" panose="02010600030101010101" pitchFamily="2" charset="-122"/>
              </a:rPr>
              <a:t>的，所以也没法用</a:t>
            </a:r>
            <a:r>
              <a:rPr lang="en-US" altLang="zh-CN" sz="1800" kern="0" dirty="0">
                <a:effectLst/>
                <a:ea typeface="宋体" panose="02010600030101010101" pitchFamily="2" charset="-122"/>
                <a:cs typeface="宋体" panose="02010600030101010101" pitchFamily="2" charset="-122"/>
              </a:rPr>
              <a:t>ADV_DIRECT_IND</a:t>
            </a:r>
            <a:r>
              <a:rPr lang="zh-CN" altLang="zh-CN" sz="1800" kern="0" dirty="0">
                <a:effectLst/>
                <a:ea typeface="宋体" panose="02010600030101010101" pitchFamily="2" charset="-122"/>
                <a:cs typeface="宋体" panose="02010600030101010101" pitchFamily="2" charset="-122"/>
              </a:rPr>
              <a:t>，通常用</a:t>
            </a:r>
            <a:r>
              <a:rPr lang="en-US" altLang="zh-CN" sz="1800" kern="0" dirty="0">
                <a:effectLst/>
                <a:ea typeface="宋体" panose="02010600030101010101" pitchFamily="2" charset="-122"/>
                <a:cs typeface="宋体" panose="02010600030101010101" pitchFamily="2" charset="-122"/>
              </a:rPr>
              <a:t>ADV_IND</a:t>
            </a:r>
            <a:r>
              <a:rPr lang="zh-CN" altLang="zh-CN" sz="1800" kern="0" dirty="0">
                <a:effectLst/>
                <a:ea typeface="宋体" panose="02010600030101010101" pitchFamily="2" charset="-122"/>
                <a:cs typeface="宋体" panose="02010600030101010101" pitchFamily="2" charset="-122"/>
              </a:rPr>
              <a:t>。但是如果双方已经完成过一次</a:t>
            </a:r>
            <a:r>
              <a:rPr lang="en-US" altLang="zh-CN" sz="1800" kern="0" dirty="0">
                <a:effectLst/>
                <a:ea typeface="宋体" panose="02010600030101010101" pitchFamily="2" charset="-122"/>
                <a:cs typeface="宋体" panose="02010600030101010101" pitchFamily="2" charset="-122"/>
              </a:rPr>
              <a:t>connection</a:t>
            </a:r>
            <a:r>
              <a:rPr lang="zh-CN" altLang="zh-CN" sz="1800" kern="0" dirty="0">
                <a:effectLst/>
                <a:ea typeface="宋体" panose="02010600030101010101" pitchFamily="2" charset="-122"/>
                <a:cs typeface="宋体" panose="02010600030101010101" pitchFamily="2" charset="-122"/>
              </a:rPr>
              <a:t>，那么</a:t>
            </a:r>
            <a:r>
              <a:rPr lang="en-US" altLang="zh-CN" sz="1800" kern="0" dirty="0">
                <a:effectLst/>
                <a:ea typeface="宋体" panose="02010600030101010101" pitchFamily="2" charset="-122"/>
                <a:cs typeface="宋体" panose="02010600030101010101" pitchFamily="2" charset="-122"/>
              </a:rPr>
              <a:t>Slave</a:t>
            </a:r>
            <a:r>
              <a:rPr lang="zh-CN" altLang="zh-CN" sz="1800" kern="0" dirty="0">
                <a:effectLst/>
                <a:ea typeface="宋体" panose="02010600030101010101" pitchFamily="2" charset="-122"/>
                <a:cs typeface="宋体" panose="02010600030101010101" pitchFamily="2" charset="-122"/>
              </a:rPr>
              <a:t>就可以知道</a:t>
            </a:r>
            <a:r>
              <a:rPr lang="en-US" altLang="zh-CN" sz="1800" kern="0" dirty="0">
                <a:effectLst/>
                <a:ea typeface="宋体" panose="02010600030101010101" pitchFamily="2" charset="-122"/>
                <a:cs typeface="宋体" panose="02010600030101010101" pitchFamily="2" charset="-122"/>
              </a:rPr>
              <a:t>Master</a:t>
            </a:r>
            <a:r>
              <a:rPr lang="zh-CN" altLang="zh-CN" sz="1800" kern="0" dirty="0">
                <a:effectLst/>
                <a:ea typeface="宋体" panose="02010600030101010101" pitchFamily="2" charset="-122"/>
                <a:cs typeface="宋体" panose="02010600030101010101" pitchFamily="2" charset="-122"/>
              </a:rPr>
              <a:t>的</a:t>
            </a:r>
            <a:r>
              <a:rPr lang="en-US" altLang="zh-CN" sz="1800" kern="0" dirty="0">
                <a:effectLst/>
                <a:ea typeface="宋体" panose="02010600030101010101" pitchFamily="2" charset="-122"/>
                <a:cs typeface="宋体" panose="02010600030101010101" pitchFamily="2" charset="-122"/>
              </a:rPr>
              <a:t>device address</a:t>
            </a:r>
            <a:r>
              <a:rPr lang="zh-CN" altLang="zh-CN" sz="1800" kern="0" dirty="0">
                <a:effectLst/>
                <a:ea typeface="宋体" panose="02010600030101010101" pitchFamily="2" charset="-122"/>
                <a:cs typeface="宋体" panose="02010600030101010101" pitchFamily="2" charset="-122"/>
              </a:rPr>
              <a:t>了</a:t>
            </a:r>
            <a:r>
              <a:rPr lang="en-US" altLang="zh-CN" sz="1800" kern="0" dirty="0">
                <a:effectLst/>
                <a:ea typeface="宋体" panose="02010600030101010101" pitchFamily="2" charset="-122"/>
                <a:cs typeface="宋体" panose="02010600030101010101" pitchFamily="2" charset="-122"/>
              </a:rPr>
              <a:t>,</a:t>
            </a:r>
            <a:r>
              <a:rPr lang="zh-CN" altLang="zh-CN" sz="1800" kern="0" dirty="0">
                <a:effectLst/>
                <a:ea typeface="宋体" panose="02010600030101010101" pitchFamily="2" charset="-122"/>
                <a:cs typeface="宋体" panose="02010600030101010101" pitchFamily="2" charset="-122"/>
              </a:rPr>
              <a:t>那么如果双方断开连接了，</a:t>
            </a:r>
            <a:r>
              <a:rPr lang="en-US" altLang="zh-CN" sz="1800" kern="0" dirty="0">
                <a:effectLst/>
                <a:ea typeface="宋体" panose="02010600030101010101" pitchFamily="2" charset="-122"/>
                <a:cs typeface="宋体" panose="02010600030101010101" pitchFamily="2" charset="-122"/>
              </a:rPr>
              <a:t>Advertiser</a:t>
            </a:r>
            <a:r>
              <a:rPr lang="zh-CN" altLang="zh-CN" sz="1800" kern="0" dirty="0">
                <a:effectLst/>
                <a:ea typeface="宋体" panose="02010600030101010101" pitchFamily="2" charset="-122"/>
                <a:cs typeface="宋体" panose="02010600030101010101" pitchFamily="2" charset="-122"/>
              </a:rPr>
              <a:t>想要再建立下一次连接时就可以使用</a:t>
            </a:r>
            <a:r>
              <a:rPr lang="en-US" altLang="zh-CN" sz="1800" kern="0" dirty="0">
                <a:effectLst/>
                <a:ea typeface="宋体" panose="02010600030101010101" pitchFamily="2" charset="-122"/>
                <a:cs typeface="宋体" panose="02010600030101010101" pitchFamily="2" charset="-122"/>
              </a:rPr>
              <a:t>ADV_DIRECT_IND</a:t>
            </a:r>
            <a:r>
              <a:rPr lang="zh-CN" altLang="zh-CN" sz="1800" kern="0" dirty="0">
                <a:effectLst/>
                <a:ea typeface="宋体" panose="02010600030101010101" pitchFamily="2" charset="-122"/>
                <a:cs typeface="宋体" panose="02010600030101010101" pitchFamily="2" charset="-122"/>
              </a:rPr>
              <a:t>。</a:t>
            </a:r>
            <a:endParaRPr lang="zh-CN" altLang="en-US" dirty="0"/>
          </a:p>
        </p:txBody>
      </p:sp>
    </p:spTree>
    <p:custDataLst>
      <p:tags r:id="rId1"/>
    </p:custDataLst>
    <p:extLst>
      <p:ext uri="{BB962C8B-B14F-4D97-AF65-F5344CB8AC3E}">
        <p14:creationId xmlns:p14="http://schemas.microsoft.com/office/powerpoint/2010/main" val="1920514841"/>
      </p:ext>
    </p:extLst>
  </p:cSld>
  <p:clrMapOvr>
    <a:masterClrMapping/>
  </p:clrMapOvr>
  <p:transition advClick="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8D68083-44B1-43CA-8503-1ACFBB4A719F}"/>
              </a:ext>
            </a:extLst>
          </p:cNvPr>
          <p:cNvSpPr/>
          <p:nvPr>
            <p:custDataLst>
              <p:tags r:id="rId2"/>
            </p:custDataLst>
          </p:nvPr>
        </p:nvSpPr>
        <p:spPr>
          <a:xfrm>
            <a:off x="0" y="0"/>
            <a:ext cx="12192000" cy="90525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65D5C93-6EF6-4CD7-917A-721288050316}"/>
              </a:ext>
            </a:extLst>
          </p:cNvPr>
          <p:cNvSpPr txBox="1"/>
          <p:nvPr>
            <p:custDataLst>
              <p:tags r:id="rId3"/>
            </p:custDataLst>
          </p:nvPr>
        </p:nvSpPr>
        <p:spPr>
          <a:xfrm>
            <a:off x="104228" y="147828"/>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Scanning PDU</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文本框 10">
            <a:extLst>
              <a:ext uri="{FF2B5EF4-FFF2-40B4-BE49-F238E27FC236}">
                <a16:creationId xmlns:a16="http://schemas.microsoft.com/office/drawing/2014/main" id="{2D1C4026-AFA8-4DAF-AD9F-650821DAB486}"/>
              </a:ext>
            </a:extLst>
          </p:cNvPr>
          <p:cNvSpPr txBox="1"/>
          <p:nvPr/>
        </p:nvSpPr>
        <p:spPr>
          <a:xfrm>
            <a:off x="926431" y="1053084"/>
            <a:ext cx="6136104" cy="4062651"/>
          </a:xfrm>
          <a:prstGeom prst="rect">
            <a:avLst/>
          </a:prstGeom>
          <a:noFill/>
        </p:spPr>
        <p:txBody>
          <a:bodyPr wrap="square">
            <a:spAutoFit/>
          </a:bodyPr>
          <a:lstStyle/>
          <a:p>
            <a:pPr indent="266700" algn="just">
              <a:spcBef>
                <a:spcPts val="1200"/>
              </a:spcBef>
              <a:spcAft>
                <a:spcPts val="1200"/>
              </a:spcAft>
            </a:pPr>
            <a:r>
              <a:rPr lang="en-US" altLang="zh-CN" sz="2000" kern="100" dirty="0">
                <a:latin typeface="Arial" panose="020B0604020202020204" pitchFamily="34" charset="0"/>
                <a:ea typeface="宋体" panose="02010600030101010101" pitchFamily="2" charset="-122"/>
                <a:cs typeface="Times New Roman" panose="02020603050405020304" pitchFamily="18" charset="0"/>
              </a:rPr>
              <a:t>V</a:t>
            </a:r>
            <a:r>
              <a:rPr lang="en-US" altLang="zh-CN" sz="2000" kern="100" dirty="0">
                <a:effectLst/>
                <a:latin typeface="Arial" panose="020B0604020202020204" pitchFamily="34" charset="0"/>
                <a:ea typeface="宋体" panose="02010600030101010101" pitchFamily="2" charset="-122"/>
                <a:cs typeface="Times New Roman" panose="02020603050405020304" pitchFamily="18" charset="0"/>
              </a:rPr>
              <a:t>4.0</a:t>
            </a:r>
            <a:r>
              <a:rPr lang="zh-CN" altLang="zh-CN" sz="2000" kern="100" dirty="0">
                <a:effectLst/>
                <a:latin typeface="Arial" panose="020B0604020202020204" pitchFamily="34" charset="0"/>
                <a:ea typeface="宋体" panose="02010600030101010101" pitchFamily="2" charset="-122"/>
                <a:cs typeface="Times New Roman" panose="02020603050405020304" pitchFamily="18" charset="0"/>
              </a:rPr>
              <a:t>定义了</a:t>
            </a:r>
            <a:r>
              <a:rPr lang="en-US" altLang="zh-CN" sz="2000" kern="100" dirty="0">
                <a:latin typeface="Arial" panose="020B0604020202020204" pitchFamily="34" charset="0"/>
                <a:ea typeface="宋体" panose="02010600030101010101" pitchFamily="2" charset="-122"/>
                <a:cs typeface="Times New Roman" panose="02020603050405020304" pitchFamily="18" charset="0"/>
              </a:rPr>
              <a:t>2</a:t>
            </a:r>
            <a:r>
              <a:rPr lang="zh-CN" altLang="zh-CN" sz="2000" kern="100" dirty="0">
                <a:effectLst/>
                <a:latin typeface="Arial" panose="020B0604020202020204" pitchFamily="34" charset="0"/>
                <a:ea typeface="宋体" panose="02010600030101010101" pitchFamily="2" charset="-122"/>
                <a:cs typeface="Times New Roman" panose="02020603050405020304" pitchFamily="18" charset="0"/>
              </a:rPr>
              <a:t>种的</a:t>
            </a:r>
            <a:r>
              <a:rPr lang="en-US" altLang="zh-CN" sz="2000" kern="100" dirty="0">
                <a:effectLst/>
                <a:latin typeface="Arial" panose="020B0604020202020204" pitchFamily="34" charset="0"/>
                <a:ea typeface="宋体" panose="02010600030101010101" pitchFamily="2" charset="-122"/>
                <a:cs typeface="Times New Roman" panose="02020603050405020304" pitchFamily="18" charset="0"/>
              </a:rPr>
              <a:t>scanning PDU</a:t>
            </a:r>
            <a:r>
              <a:rPr lang="zh-CN" altLang="zh-CN" sz="2000" kern="100" dirty="0">
                <a:effectLst/>
                <a:latin typeface="Arial" panose="020B0604020202020204" pitchFamily="34" charset="0"/>
                <a:ea typeface="宋体" panose="02010600030101010101" pitchFamily="2" charset="-122"/>
                <a:cs typeface="Times New Roman" panose="02020603050405020304" pitchFamily="18" charset="0"/>
              </a:rPr>
              <a:t>：</a:t>
            </a:r>
          </a:p>
          <a:p>
            <a:pPr marL="342900" lvl="0" indent="-342900" algn="just">
              <a:spcBef>
                <a:spcPts val="1200"/>
              </a:spcBef>
              <a:spcAft>
                <a:spcPts val="1200"/>
              </a:spcAft>
              <a:buFont typeface="Wingdings" panose="05000000000000000000" pitchFamily="2" charset="2"/>
              <a:buChar char=""/>
            </a:pPr>
            <a:r>
              <a:rPr lang="en-US" altLang="zh-CN" sz="2000" kern="100" dirty="0">
                <a:latin typeface="Arial" panose="020B0604020202020204" pitchFamily="34" charset="0"/>
                <a:ea typeface="宋体" panose="02010600030101010101" pitchFamily="2" charset="-122"/>
                <a:cs typeface="Times New Roman" panose="02020603050405020304" pitchFamily="18" charset="0"/>
              </a:rPr>
              <a:t>SCAN_REQ</a:t>
            </a:r>
            <a:endParaRPr lang="zh-CN" altLang="zh-CN" sz="2000" kern="100" dirty="0">
              <a:effectLst/>
              <a:latin typeface="Arial" panose="020B0604020202020204" pitchFamily="34" charset="0"/>
              <a:ea typeface="宋体" panose="02010600030101010101" pitchFamily="2" charset="-122"/>
              <a:cs typeface="Times New Roman" panose="02020603050405020304" pitchFamily="18" charset="0"/>
            </a:endParaRPr>
          </a:p>
          <a:p>
            <a:pPr marL="342900" lvl="0" indent="-342900" algn="just">
              <a:spcBef>
                <a:spcPts val="1200"/>
              </a:spcBef>
              <a:spcAft>
                <a:spcPts val="1200"/>
              </a:spcAft>
              <a:buFont typeface="Wingdings" panose="05000000000000000000" pitchFamily="2" charset="2"/>
              <a:buChar char=""/>
            </a:pPr>
            <a:r>
              <a:rPr lang="en-US" altLang="zh-CN" sz="2000" kern="100" dirty="0">
                <a:effectLst/>
                <a:latin typeface="Arial" panose="020B0604020202020204" pitchFamily="34" charset="0"/>
                <a:ea typeface="宋体" panose="02010600030101010101" pitchFamily="2" charset="-122"/>
                <a:cs typeface="Times New Roman" panose="02020603050405020304" pitchFamily="18" charset="0"/>
              </a:rPr>
              <a:t>SCAN_RSP</a:t>
            </a:r>
            <a:endParaRPr lang="en-US" altLang="zh-CN" sz="2000" kern="100" dirty="0">
              <a:latin typeface="Arial" panose="020B0604020202020204" pitchFamily="34" charset="0"/>
              <a:ea typeface="宋体" panose="02010600030101010101" pitchFamily="2" charset="-122"/>
              <a:cs typeface="Times New Roman" panose="02020603050405020304" pitchFamily="18" charset="0"/>
            </a:endParaRPr>
          </a:p>
          <a:p>
            <a:pPr lvl="0" algn="just">
              <a:spcBef>
                <a:spcPts val="1200"/>
              </a:spcBef>
              <a:spcAft>
                <a:spcPts val="1200"/>
              </a:spcAft>
            </a:pPr>
            <a:r>
              <a:rPr lang="en-US" altLang="zh-CN" sz="2000" kern="100" dirty="0">
                <a:latin typeface="Arial" panose="020B0604020202020204" pitchFamily="34" charset="0"/>
                <a:ea typeface="宋体" panose="02010600030101010101" pitchFamily="2" charset="-122"/>
                <a:cs typeface="Times New Roman" panose="02020603050405020304" pitchFamily="18" charset="0"/>
              </a:rPr>
              <a:t>     V</a:t>
            </a:r>
            <a:r>
              <a:rPr lang="en-US" altLang="zh-CN" sz="2000" kern="100" dirty="0">
                <a:effectLst/>
                <a:latin typeface="Arial" panose="020B0604020202020204" pitchFamily="34" charset="0"/>
                <a:ea typeface="宋体" panose="02010600030101010101" pitchFamily="2" charset="-122"/>
                <a:cs typeface="Times New Roman" panose="02020603050405020304" pitchFamily="18" charset="0"/>
              </a:rPr>
              <a:t>5.0</a:t>
            </a:r>
            <a:r>
              <a:rPr lang="zh-CN" altLang="zh-CN" sz="2000" kern="100" dirty="0">
                <a:effectLst/>
                <a:latin typeface="Arial" panose="020B0604020202020204" pitchFamily="34" charset="0"/>
                <a:ea typeface="宋体" panose="02010600030101010101" pitchFamily="2" charset="-122"/>
                <a:cs typeface="Times New Roman" panose="02020603050405020304" pitchFamily="18" charset="0"/>
              </a:rPr>
              <a:t>又增加了</a:t>
            </a:r>
            <a:r>
              <a:rPr lang="en-US" altLang="zh-CN" sz="20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zh-CN" sz="2000" kern="100" dirty="0">
                <a:effectLst/>
                <a:latin typeface="Arial" panose="020B0604020202020204" pitchFamily="34" charset="0"/>
                <a:ea typeface="宋体" panose="02010600030101010101" pitchFamily="2" charset="-122"/>
                <a:cs typeface="Times New Roman" panose="02020603050405020304" pitchFamily="18" charset="0"/>
              </a:rPr>
              <a:t>种：</a:t>
            </a:r>
          </a:p>
          <a:p>
            <a:pPr marL="342900" lvl="0" indent="-342900" algn="just">
              <a:spcBef>
                <a:spcPts val="1200"/>
              </a:spcBef>
              <a:spcAft>
                <a:spcPts val="1200"/>
              </a:spcAft>
              <a:buFont typeface="Wingdings" panose="05000000000000000000" pitchFamily="2" charset="2"/>
              <a:buChar char=""/>
            </a:pPr>
            <a:r>
              <a:rPr lang="en-US" altLang="zh-CN" sz="2000" kern="100" dirty="0">
                <a:latin typeface="Arial" panose="020B0604020202020204" pitchFamily="34" charset="0"/>
                <a:ea typeface="宋体" panose="02010600030101010101" pitchFamily="2" charset="-122"/>
                <a:cs typeface="Times New Roman" panose="02020603050405020304" pitchFamily="18" charset="0"/>
              </a:rPr>
              <a:t>AUX</a:t>
            </a:r>
            <a:r>
              <a:rPr lang="en-US" altLang="zh-CN" sz="2000" kern="100" dirty="0">
                <a:effectLst/>
                <a:latin typeface="Arial" panose="020B0604020202020204" pitchFamily="34" charset="0"/>
                <a:ea typeface="宋体" panose="02010600030101010101" pitchFamily="2" charset="-122"/>
                <a:cs typeface="Times New Roman" panose="02020603050405020304" pitchFamily="18" charset="0"/>
              </a:rPr>
              <a:t>_SCAN_REQ</a:t>
            </a:r>
            <a:endParaRPr lang="zh-CN" altLang="zh-CN" sz="2000" kern="100" dirty="0">
              <a:effectLst/>
              <a:latin typeface="Arial" panose="020B0604020202020204" pitchFamily="34" charset="0"/>
              <a:ea typeface="宋体" panose="02010600030101010101" pitchFamily="2" charset="-122"/>
              <a:cs typeface="Times New Roman" panose="02020603050405020304" pitchFamily="18" charset="0"/>
            </a:endParaRPr>
          </a:p>
          <a:p>
            <a:pPr marL="342900" lvl="0" indent="-342900" algn="just">
              <a:spcBef>
                <a:spcPts val="1200"/>
              </a:spcBef>
              <a:spcAft>
                <a:spcPts val="1200"/>
              </a:spcAft>
              <a:buFont typeface="Wingdings" panose="05000000000000000000" pitchFamily="2" charset="2"/>
              <a:buChar char=""/>
            </a:pPr>
            <a:r>
              <a:rPr lang="en-US" altLang="zh-CN" sz="2000" kern="100" dirty="0">
                <a:effectLst/>
                <a:latin typeface="Arial" panose="020B0604020202020204" pitchFamily="34" charset="0"/>
                <a:ea typeface="宋体" panose="02010600030101010101" pitchFamily="2" charset="-122"/>
                <a:cs typeface="Times New Roman" panose="02020603050405020304" pitchFamily="18" charset="0"/>
              </a:rPr>
              <a:t>AUX_</a:t>
            </a:r>
            <a:r>
              <a:rPr lang="en-US" altLang="zh-CN" sz="2000" kern="100" dirty="0">
                <a:latin typeface="Arial" panose="020B0604020202020204" pitchFamily="34" charset="0"/>
                <a:ea typeface="宋体" panose="02010600030101010101" pitchFamily="2" charset="-122"/>
                <a:cs typeface="Times New Roman" panose="02020603050405020304" pitchFamily="18" charset="0"/>
              </a:rPr>
              <a:t>SCAN</a:t>
            </a:r>
            <a:r>
              <a:rPr lang="en-US" altLang="zh-CN" sz="2000" kern="100" dirty="0">
                <a:effectLst/>
                <a:latin typeface="Arial" panose="020B0604020202020204" pitchFamily="34" charset="0"/>
                <a:ea typeface="宋体" panose="02010600030101010101" pitchFamily="2" charset="-122"/>
                <a:cs typeface="Times New Roman" panose="02020603050405020304" pitchFamily="18" charset="0"/>
              </a:rPr>
              <a:t>_RSP</a:t>
            </a:r>
            <a:endParaRPr lang="zh-CN" altLang="zh-CN" sz="2000"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zh-CN" altLang="zh-CN" sz="2000" kern="100" dirty="0">
                <a:effectLst/>
                <a:latin typeface="Arial" panose="020B0604020202020204" pitchFamily="34" charset="0"/>
                <a:ea typeface="宋体" panose="02010600030101010101" pitchFamily="2" charset="-122"/>
                <a:cs typeface="Times New Roman" panose="02020603050405020304" pitchFamily="18" charset="0"/>
              </a:rPr>
              <a:t>我们只</a:t>
            </a:r>
            <a:r>
              <a:rPr lang="zh-CN" altLang="en-US" sz="2000" kern="100" dirty="0">
                <a:latin typeface="Arial" panose="020B0604020202020204" pitchFamily="34" charset="0"/>
                <a:ea typeface="宋体" panose="02010600030101010101" pitchFamily="2" charset="-122"/>
                <a:cs typeface="Times New Roman" panose="02020603050405020304" pitchFamily="18" charset="0"/>
              </a:rPr>
              <a:t>讲解</a:t>
            </a:r>
            <a:r>
              <a:rPr lang="en-US" altLang="zh-CN" sz="2000" kern="100" dirty="0">
                <a:effectLst/>
                <a:latin typeface="Arial" panose="020B0604020202020204" pitchFamily="34" charset="0"/>
                <a:ea typeface="宋体" panose="02010600030101010101" pitchFamily="2" charset="-122"/>
                <a:cs typeface="Times New Roman" panose="02020603050405020304" pitchFamily="18" charset="0"/>
              </a:rPr>
              <a:t>SCAN_REQ</a:t>
            </a:r>
            <a:r>
              <a:rPr lang="zh-CN" altLang="zh-CN" sz="20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2000" kern="100" dirty="0">
                <a:effectLst/>
                <a:latin typeface="Arial" panose="020B0604020202020204" pitchFamily="34" charset="0"/>
                <a:ea typeface="宋体" panose="02010600030101010101" pitchFamily="2" charset="-122"/>
                <a:cs typeface="Times New Roman" panose="02020603050405020304" pitchFamily="18" charset="0"/>
              </a:rPr>
              <a:t>SCAN_RSP</a:t>
            </a:r>
            <a:r>
              <a:rPr lang="zh-CN" altLang="en-US" sz="2000" kern="100" dirty="0">
                <a:effectLst/>
                <a:latin typeface="Arial" panose="020B0604020202020204" pitchFamily="34" charset="0"/>
                <a:ea typeface="宋体" panose="02010600030101010101" pitchFamily="2" charset="-122"/>
                <a:cs typeface="Times New Roman" panose="02020603050405020304" pitchFamily="18" charset="0"/>
              </a:rPr>
              <a:t>。</a:t>
            </a:r>
            <a:endParaRPr lang="zh-CN" altLang="zh-CN" sz="2000" kern="100" dirty="0">
              <a:effectLst/>
              <a:latin typeface="Arial" panose="020B0604020202020204" pitchFamily="34" charset="0"/>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368933794"/>
      </p:ext>
    </p:extLst>
  </p:cSld>
  <p:clrMapOvr>
    <a:masterClrMapping/>
  </p:clrMapOvr>
  <p:transition advClick="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8D68083-44B1-43CA-8503-1ACFBB4A719F}"/>
              </a:ext>
            </a:extLst>
          </p:cNvPr>
          <p:cNvSpPr/>
          <p:nvPr>
            <p:custDataLst>
              <p:tags r:id="rId2"/>
            </p:custDataLst>
          </p:nvPr>
        </p:nvSpPr>
        <p:spPr>
          <a:xfrm>
            <a:off x="0" y="0"/>
            <a:ext cx="12192000" cy="90525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65D5C93-6EF6-4CD7-917A-721288050316}"/>
              </a:ext>
            </a:extLst>
          </p:cNvPr>
          <p:cNvSpPr txBox="1"/>
          <p:nvPr>
            <p:custDataLst>
              <p:tags r:id="rId3"/>
            </p:custDataLst>
          </p:nvPr>
        </p:nvSpPr>
        <p:spPr>
          <a:xfrm>
            <a:off x="104228" y="147828"/>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SCAN_REQ</a:t>
            </a: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SCAN_RSP</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4">
            <a:extLst>
              <a:ext uri="{FF2B5EF4-FFF2-40B4-BE49-F238E27FC236}">
                <a16:creationId xmlns:a16="http://schemas.microsoft.com/office/drawing/2014/main" id="{0502533B-D4EF-4085-BDF2-331C2A8740D9}"/>
              </a:ext>
            </a:extLst>
          </p:cNvPr>
          <p:cNvPicPr/>
          <p:nvPr/>
        </p:nvPicPr>
        <p:blipFill>
          <a:blip r:embed="rId5"/>
          <a:stretch>
            <a:fillRect/>
          </a:stretch>
        </p:blipFill>
        <p:spPr>
          <a:xfrm>
            <a:off x="2620307" y="1088360"/>
            <a:ext cx="2908300" cy="698500"/>
          </a:xfrm>
          <a:prstGeom prst="rect">
            <a:avLst/>
          </a:prstGeom>
        </p:spPr>
      </p:pic>
      <p:sp>
        <p:nvSpPr>
          <p:cNvPr id="7" name="文本框 6">
            <a:extLst>
              <a:ext uri="{FF2B5EF4-FFF2-40B4-BE49-F238E27FC236}">
                <a16:creationId xmlns:a16="http://schemas.microsoft.com/office/drawing/2014/main" id="{2435D769-2C67-4B09-86F9-E7FB80905FC4}"/>
              </a:ext>
            </a:extLst>
          </p:cNvPr>
          <p:cNvSpPr txBox="1"/>
          <p:nvPr/>
        </p:nvSpPr>
        <p:spPr>
          <a:xfrm>
            <a:off x="609601" y="1933575"/>
            <a:ext cx="5555877" cy="4924425"/>
          </a:xfrm>
          <a:prstGeom prst="rect">
            <a:avLst/>
          </a:prstGeom>
          <a:noFill/>
        </p:spPr>
        <p:txBody>
          <a:bodyPr wrap="square">
            <a:spAutoFit/>
          </a:bodyPr>
          <a:lstStyle/>
          <a:p>
            <a:r>
              <a:rPr lang="en-US" altLang="zh-CN" sz="1400" kern="0" dirty="0">
                <a:effectLst/>
                <a:ea typeface="宋体" panose="02010600030101010101" pitchFamily="2" charset="-122"/>
                <a:cs typeface="宋体" panose="02010600030101010101" pitchFamily="2" charset="-122"/>
              </a:rPr>
              <a:t>    </a:t>
            </a:r>
            <a:r>
              <a:rPr lang="zh-CN" altLang="zh-CN" sz="1400" kern="0" dirty="0">
                <a:effectLst/>
                <a:ea typeface="宋体" panose="02010600030101010101" pitchFamily="2" charset="-122"/>
                <a:cs typeface="宋体" panose="02010600030101010101" pitchFamily="2" charset="-122"/>
              </a:rPr>
              <a:t>进入</a:t>
            </a:r>
            <a:r>
              <a:rPr lang="en-US" altLang="zh-CN" sz="1400" kern="0" dirty="0">
                <a:effectLst/>
                <a:ea typeface="宋体" panose="02010600030101010101" pitchFamily="2" charset="-122"/>
                <a:cs typeface="宋体" panose="02010600030101010101" pitchFamily="2" charset="-122"/>
              </a:rPr>
              <a:t>scanning</a:t>
            </a:r>
            <a:r>
              <a:rPr lang="zh-CN" altLang="zh-CN" sz="1400" kern="0" dirty="0">
                <a:effectLst/>
                <a:ea typeface="宋体" panose="02010600030101010101" pitchFamily="2" charset="-122"/>
                <a:cs typeface="宋体" panose="02010600030101010101" pitchFamily="2" charset="-122"/>
              </a:rPr>
              <a:t>状态的时候，可以选择</a:t>
            </a:r>
            <a:r>
              <a:rPr lang="en-US" altLang="zh-CN" sz="1400" kern="0" dirty="0">
                <a:effectLst/>
                <a:latin typeface="Arial" panose="020B0604020202020204" pitchFamily="34" charset="0"/>
                <a:ea typeface="宋体" panose="02010600030101010101" pitchFamily="2" charset="-122"/>
                <a:cs typeface="Times New Roman" panose="02020603050405020304" pitchFamily="18" charset="0"/>
              </a:rPr>
              <a:t>passive scanning</a:t>
            </a:r>
            <a:r>
              <a:rPr lang="zh-CN" altLang="zh-CN" sz="1400" kern="0" dirty="0">
                <a:effectLst/>
                <a:ea typeface="宋体" panose="02010600030101010101" pitchFamily="2" charset="-122"/>
                <a:cs typeface="宋体" panose="02010600030101010101" pitchFamily="2" charset="-122"/>
              </a:rPr>
              <a:t>或者</a:t>
            </a:r>
            <a:r>
              <a:rPr lang="en-US" altLang="zh-CN" sz="1400" kern="0" dirty="0">
                <a:effectLst/>
                <a:latin typeface="Arial" panose="020B0604020202020204" pitchFamily="34" charset="0"/>
                <a:ea typeface="宋体" panose="02010600030101010101" pitchFamily="2" charset="-122"/>
                <a:cs typeface="Times New Roman" panose="02020603050405020304" pitchFamily="18" charset="0"/>
              </a:rPr>
              <a:t>active scanning</a:t>
            </a:r>
            <a:r>
              <a:rPr lang="zh-CN" altLang="zh-CN" sz="1400" kern="0" dirty="0">
                <a:effectLst/>
                <a:ea typeface="宋体" panose="02010600030101010101" pitchFamily="2" charset="-122"/>
                <a:cs typeface="宋体" panose="02010600030101010101" pitchFamily="2" charset="-122"/>
              </a:rPr>
              <a:t>。</a:t>
            </a:r>
            <a:r>
              <a:rPr lang="en-US" altLang="zh-CN" sz="1400" kern="0" dirty="0">
                <a:effectLst/>
                <a:ea typeface="宋体" panose="02010600030101010101" pitchFamily="2" charset="-122"/>
                <a:cs typeface="宋体" panose="02010600030101010101" pitchFamily="2" charset="-122"/>
              </a:rPr>
              <a:t>Passive scanning</a:t>
            </a:r>
            <a:r>
              <a:rPr lang="zh-CN" altLang="zh-CN" sz="1400" kern="0" dirty="0">
                <a:effectLst/>
                <a:ea typeface="宋体" panose="02010600030101010101" pitchFamily="2" charset="-122"/>
                <a:cs typeface="宋体" panose="02010600030101010101" pitchFamily="2" charset="-122"/>
              </a:rPr>
              <a:t>指的就是接收</a:t>
            </a:r>
            <a:r>
              <a:rPr lang="en-US" altLang="zh-CN" sz="1400" kern="0" dirty="0">
                <a:effectLst/>
                <a:ea typeface="宋体" panose="02010600030101010101" pitchFamily="2" charset="-122"/>
                <a:cs typeface="宋体" panose="02010600030101010101" pitchFamily="2" charset="-122"/>
              </a:rPr>
              <a:t>advertiser</a:t>
            </a:r>
            <a:r>
              <a:rPr lang="zh-CN" altLang="zh-CN" sz="1400" kern="0" dirty="0">
                <a:effectLst/>
                <a:ea typeface="宋体" panose="02010600030101010101" pitchFamily="2" charset="-122"/>
                <a:cs typeface="宋体" panose="02010600030101010101" pitchFamily="2" charset="-122"/>
              </a:rPr>
              <a:t>的数据而不做任何回复；</a:t>
            </a:r>
            <a:r>
              <a:rPr lang="en-US" altLang="zh-CN" sz="1400" kern="0" dirty="0">
                <a:effectLst/>
                <a:ea typeface="宋体" panose="02010600030101010101" pitchFamily="2" charset="-122"/>
                <a:cs typeface="宋体" panose="02010600030101010101" pitchFamily="2" charset="-122"/>
              </a:rPr>
              <a:t>Active scanning</a:t>
            </a:r>
            <a:r>
              <a:rPr lang="zh-CN" altLang="zh-CN" sz="1400" kern="0" dirty="0">
                <a:effectLst/>
                <a:ea typeface="宋体" panose="02010600030101010101" pitchFamily="2" charset="-122"/>
                <a:cs typeface="宋体" panose="02010600030101010101" pitchFamily="2" charset="-122"/>
              </a:rPr>
              <a:t>指的是收到</a:t>
            </a:r>
            <a:r>
              <a:rPr lang="en-US" altLang="zh-CN" sz="1400" kern="0" dirty="0">
                <a:effectLst/>
                <a:ea typeface="宋体" panose="02010600030101010101" pitchFamily="2" charset="-122"/>
                <a:cs typeface="宋体" panose="02010600030101010101" pitchFamily="2" charset="-122"/>
              </a:rPr>
              <a:t>scannable</a:t>
            </a:r>
            <a:r>
              <a:rPr lang="zh-CN" altLang="zh-CN" sz="1400" kern="0" dirty="0">
                <a:effectLst/>
                <a:ea typeface="宋体" panose="02010600030101010101" pitchFamily="2" charset="-122"/>
                <a:cs typeface="宋体" panose="02010600030101010101" pitchFamily="2" charset="-122"/>
              </a:rPr>
              <a:t>（什么是</a:t>
            </a:r>
            <a:r>
              <a:rPr lang="en-US" altLang="zh-CN" sz="1400" kern="0" dirty="0">
                <a:effectLst/>
                <a:ea typeface="宋体" panose="02010600030101010101" pitchFamily="2" charset="-122"/>
                <a:cs typeface="宋体" panose="02010600030101010101" pitchFamily="2" charset="-122"/>
              </a:rPr>
              <a:t>scannable</a:t>
            </a:r>
            <a:r>
              <a:rPr lang="zh-CN" altLang="zh-CN" sz="1400" kern="0" dirty="0">
                <a:effectLst/>
                <a:ea typeface="宋体" panose="02010600030101010101" pitchFamily="2" charset="-122"/>
                <a:cs typeface="宋体" panose="02010600030101010101" pitchFamily="2" charset="-122"/>
              </a:rPr>
              <a:t>，后面课程再说）的广播数据后，就要发送</a:t>
            </a:r>
            <a:r>
              <a:rPr lang="en-US" altLang="zh-CN" sz="1400" kern="0" dirty="0">
                <a:effectLst/>
                <a:ea typeface="宋体" panose="02010600030101010101" pitchFamily="2" charset="-122"/>
                <a:cs typeface="宋体" panose="02010600030101010101" pitchFamily="2" charset="-122"/>
              </a:rPr>
              <a:t>SCAN_REQ</a:t>
            </a:r>
            <a:r>
              <a:rPr lang="zh-CN" altLang="zh-CN" sz="1400" kern="0" dirty="0">
                <a:effectLst/>
                <a:ea typeface="宋体" panose="02010600030101010101" pitchFamily="2" charset="-122"/>
                <a:cs typeface="宋体" panose="02010600030101010101" pitchFamily="2" charset="-122"/>
              </a:rPr>
              <a:t>或者</a:t>
            </a:r>
            <a:r>
              <a:rPr lang="en-US" altLang="zh-CN" sz="1400" kern="0" dirty="0">
                <a:effectLst/>
                <a:ea typeface="宋体" panose="02010600030101010101" pitchFamily="2" charset="-122"/>
                <a:cs typeface="宋体" panose="02010600030101010101" pitchFamily="2" charset="-122"/>
              </a:rPr>
              <a:t>AUX_SCAN_REQ</a:t>
            </a:r>
            <a:r>
              <a:rPr lang="zh-CN" altLang="zh-CN" sz="1400" kern="0" dirty="0">
                <a:effectLst/>
                <a:ea typeface="宋体" panose="02010600030101010101" pitchFamily="2" charset="-122"/>
                <a:cs typeface="宋体" panose="02010600030101010101" pitchFamily="2" charset="-122"/>
              </a:rPr>
              <a:t>以回应。</a:t>
            </a:r>
            <a:endParaRPr lang="en-US" altLang="zh-CN" sz="1400" kern="0" dirty="0">
              <a:effectLst/>
              <a:ea typeface="宋体" panose="02010600030101010101" pitchFamily="2" charset="-122"/>
              <a:cs typeface="宋体" panose="02010600030101010101" pitchFamily="2" charset="-122"/>
            </a:endParaRPr>
          </a:p>
          <a:p>
            <a:pPr indent="266700" algn="just">
              <a:spcBef>
                <a:spcPts val="1200"/>
              </a:spcBef>
              <a:spcAft>
                <a:spcPts val="1200"/>
              </a:spcAft>
            </a:pP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SCAN_REQ</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的格式和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ADV_DIRECT_IND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类似，前</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6</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个字节</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ScanA</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表示自己的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device address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，后</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6</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个字节</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AdvA</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表示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advertiser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device address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同样的，如果</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ScanA</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使用</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public device address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，那么</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Header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中的</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TxAdd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置</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0</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如果</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ScanA</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使用</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random device address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，那么</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Header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中的</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TxAdd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置</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1</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如果</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AdvA</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使用</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public device address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，那么</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Header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中的</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RxAdd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置</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0</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如果</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AdvA</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使用</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random device address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，那么</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Header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中的</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RxAdd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置</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1</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p>
        </p:txBody>
      </p:sp>
      <p:sp>
        <p:nvSpPr>
          <p:cNvPr id="3" name="文本框 2">
            <a:extLst>
              <a:ext uri="{FF2B5EF4-FFF2-40B4-BE49-F238E27FC236}">
                <a16:creationId xmlns:a16="http://schemas.microsoft.com/office/drawing/2014/main" id="{8F7BF7C3-2B7D-48C6-982C-CF316D92F439}"/>
              </a:ext>
            </a:extLst>
          </p:cNvPr>
          <p:cNvSpPr txBox="1"/>
          <p:nvPr/>
        </p:nvSpPr>
        <p:spPr>
          <a:xfrm>
            <a:off x="1004048" y="1252944"/>
            <a:ext cx="1299882" cy="369332"/>
          </a:xfrm>
          <a:prstGeom prst="rect">
            <a:avLst/>
          </a:prstGeom>
          <a:noFill/>
        </p:spPr>
        <p:txBody>
          <a:bodyPr wrap="square" rtlCol="0">
            <a:spAutoFit/>
          </a:bodyPr>
          <a:lstStyle/>
          <a:p>
            <a:r>
              <a:rPr lang="en-US" altLang="zh-CN" dirty="0"/>
              <a:t>SCAN_REQ</a:t>
            </a:r>
            <a:endParaRPr lang="zh-CN" altLang="en-US" dirty="0"/>
          </a:p>
        </p:txBody>
      </p:sp>
      <p:pic>
        <p:nvPicPr>
          <p:cNvPr id="9" name="图片 8">
            <a:extLst>
              <a:ext uri="{FF2B5EF4-FFF2-40B4-BE49-F238E27FC236}">
                <a16:creationId xmlns:a16="http://schemas.microsoft.com/office/drawing/2014/main" id="{DC080AE5-3090-440D-8BEA-E955635FC569}"/>
              </a:ext>
            </a:extLst>
          </p:cNvPr>
          <p:cNvPicPr/>
          <p:nvPr/>
        </p:nvPicPr>
        <p:blipFill>
          <a:blip r:embed="rId6"/>
          <a:stretch>
            <a:fillRect/>
          </a:stretch>
        </p:blipFill>
        <p:spPr>
          <a:xfrm>
            <a:off x="8434668" y="1088360"/>
            <a:ext cx="3390900" cy="698500"/>
          </a:xfrm>
          <a:prstGeom prst="rect">
            <a:avLst/>
          </a:prstGeom>
        </p:spPr>
      </p:pic>
      <p:sp>
        <p:nvSpPr>
          <p:cNvPr id="10" name="文本框 9">
            <a:extLst>
              <a:ext uri="{FF2B5EF4-FFF2-40B4-BE49-F238E27FC236}">
                <a16:creationId xmlns:a16="http://schemas.microsoft.com/office/drawing/2014/main" id="{2818EB27-1B72-4581-B9DD-9D18E87F7D27}"/>
              </a:ext>
            </a:extLst>
          </p:cNvPr>
          <p:cNvSpPr txBox="1"/>
          <p:nvPr/>
        </p:nvSpPr>
        <p:spPr>
          <a:xfrm>
            <a:off x="6982386" y="1261573"/>
            <a:ext cx="1299882" cy="369332"/>
          </a:xfrm>
          <a:prstGeom prst="rect">
            <a:avLst/>
          </a:prstGeom>
          <a:noFill/>
        </p:spPr>
        <p:txBody>
          <a:bodyPr wrap="square" rtlCol="0">
            <a:spAutoFit/>
          </a:bodyPr>
          <a:lstStyle/>
          <a:p>
            <a:r>
              <a:rPr lang="en-US" altLang="zh-CN" dirty="0"/>
              <a:t>SCAN_RSP</a:t>
            </a:r>
            <a:endParaRPr lang="zh-CN" altLang="en-US" dirty="0"/>
          </a:p>
        </p:txBody>
      </p:sp>
      <p:sp>
        <p:nvSpPr>
          <p:cNvPr id="14" name="文本框 13">
            <a:extLst>
              <a:ext uri="{FF2B5EF4-FFF2-40B4-BE49-F238E27FC236}">
                <a16:creationId xmlns:a16="http://schemas.microsoft.com/office/drawing/2014/main" id="{ECD04F6C-4FBE-4372-897A-DBC1648BD8AA}"/>
              </a:ext>
            </a:extLst>
          </p:cNvPr>
          <p:cNvSpPr txBox="1"/>
          <p:nvPr/>
        </p:nvSpPr>
        <p:spPr>
          <a:xfrm>
            <a:off x="6606987" y="2335649"/>
            <a:ext cx="5457265" cy="2339102"/>
          </a:xfrm>
          <a:prstGeom prst="rect">
            <a:avLst/>
          </a:prstGeom>
          <a:noFill/>
        </p:spPr>
        <p:txBody>
          <a:bodyPr wrap="square">
            <a:spAutoFit/>
          </a:bodyPr>
          <a:lstStyle/>
          <a:p>
            <a:pPr indent="266700" algn="just">
              <a:spcBef>
                <a:spcPts val="1200"/>
              </a:spcBef>
              <a:spcAft>
                <a:spcPts val="1200"/>
              </a:spcAft>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SCAN_RSP</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ADV_IND</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的格式类似，前</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6</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个字节</a:t>
            </a:r>
            <a:r>
              <a:rPr lang="en-US" altLang="zh-CN" sz="1800" kern="100" dirty="0" err="1">
                <a:effectLst/>
                <a:latin typeface="Arial" panose="020B0604020202020204" pitchFamily="34" charset="0"/>
                <a:ea typeface="宋体" panose="02010600030101010101" pitchFamily="2" charset="-122"/>
                <a:cs typeface="Times New Roman" panose="02020603050405020304" pitchFamily="18" charset="0"/>
              </a:rPr>
              <a:t>AdvA</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表示自己的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device address</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，后面的</a:t>
            </a:r>
            <a:r>
              <a:rPr lang="en-US" altLang="zh-CN" sz="1800" kern="100" dirty="0" err="1">
                <a:effectLst/>
                <a:latin typeface="Arial" panose="020B0604020202020204" pitchFamily="34" charset="0"/>
                <a:ea typeface="宋体" panose="02010600030101010101" pitchFamily="2" charset="-122"/>
                <a:cs typeface="Times New Roman" panose="02020603050405020304" pitchFamily="18" charset="0"/>
              </a:rPr>
              <a:t>ScanRspData</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格式定义和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ADV_IND</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里的</a:t>
            </a:r>
            <a:r>
              <a:rPr lang="en-US" altLang="zh-CN" sz="1800" kern="100" dirty="0" err="1">
                <a:effectLst/>
                <a:latin typeface="Arial" panose="020B0604020202020204" pitchFamily="34" charset="0"/>
                <a:ea typeface="宋体" panose="02010600030101010101" pitchFamily="2" charset="-122"/>
                <a:cs typeface="Times New Roman" panose="02020603050405020304" pitchFamily="18" charset="0"/>
              </a:rPr>
              <a:t>AdvData</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相同。</a:t>
            </a:r>
          </a:p>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但是</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Flags</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这个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AD Type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在</a:t>
            </a:r>
            <a:r>
              <a:rPr lang="en-US" altLang="zh-CN" sz="1800" kern="100" dirty="0" err="1">
                <a:effectLst/>
                <a:latin typeface="Arial" panose="020B0604020202020204" pitchFamily="34" charset="0"/>
                <a:ea typeface="宋体" panose="02010600030101010101" pitchFamily="2" charset="-122"/>
                <a:cs typeface="Times New Roman" panose="02020603050405020304" pitchFamily="18" charset="0"/>
              </a:rPr>
              <a:t>ScanRspData</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中是不允许被使用的。还有一些</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AD Type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不能同时在</a:t>
            </a:r>
            <a:r>
              <a:rPr lang="en-US" altLang="zh-CN" sz="1800" kern="100" dirty="0" err="1">
                <a:effectLst/>
                <a:latin typeface="Arial" panose="020B0604020202020204" pitchFamily="34" charset="0"/>
                <a:ea typeface="宋体" panose="02010600030101010101" pitchFamily="2" charset="-122"/>
                <a:cs typeface="Times New Roman" panose="02020603050405020304" pitchFamily="18" charset="0"/>
              </a:rPr>
              <a:t>AdvData</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800" kern="100" dirty="0" err="1">
                <a:effectLst/>
                <a:latin typeface="Arial" panose="020B0604020202020204" pitchFamily="34" charset="0"/>
                <a:ea typeface="宋体" panose="02010600030101010101" pitchFamily="2" charset="-122"/>
                <a:cs typeface="Times New Roman" panose="02020603050405020304" pitchFamily="18" charset="0"/>
              </a:rPr>
              <a:t>ScanRspData</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中出现。这里就不详细说明了。</a:t>
            </a:r>
          </a:p>
        </p:txBody>
      </p:sp>
    </p:spTree>
    <p:custDataLst>
      <p:tags r:id="rId1"/>
    </p:custDataLst>
    <p:extLst>
      <p:ext uri="{BB962C8B-B14F-4D97-AF65-F5344CB8AC3E}">
        <p14:creationId xmlns:p14="http://schemas.microsoft.com/office/powerpoint/2010/main" val="1444823648"/>
      </p:ext>
    </p:extLst>
  </p:cSld>
  <p:clrMapOvr>
    <a:masterClrMapping/>
  </p:clrMapOvr>
  <p:transition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8D68083-44B1-43CA-8503-1ACFBB4A719F}"/>
              </a:ext>
            </a:extLst>
          </p:cNvPr>
          <p:cNvSpPr/>
          <p:nvPr>
            <p:custDataLst>
              <p:tags r:id="rId2"/>
            </p:custDataLst>
          </p:nvPr>
        </p:nvSpPr>
        <p:spPr>
          <a:xfrm>
            <a:off x="0" y="0"/>
            <a:ext cx="12192000" cy="90525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65D5C93-6EF6-4CD7-917A-721288050316}"/>
              </a:ext>
            </a:extLst>
          </p:cNvPr>
          <p:cNvSpPr txBox="1"/>
          <p:nvPr>
            <p:custDataLst>
              <p:tags r:id="rId3"/>
            </p:custDataLst>
          </p:nvPr>
        </p:nvSpPr>
        <p:spPr>
          <a:xfrm>
            <a:off x="104228" y="147828"/>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Initiating PDU</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a:extLst>
              <a:ext uri="{FF2B5EF4-FFF2-40B4-BE49-F238E27FC236}">
                <a16:creationId xmlns:a16="http://schemas.microsoft.com/office/drawing/2014/main" id="{01015408-F8E0-4023-8833-2E65A2EF3F6A}"/>
              </a:ext>
            </a:extLst>
          </p:cNvPr>
          <p:cNvSpPr txBox="1"/>
          <p:nvPr/>
        </p:nvSpPr>
        <p:spPr>
          <a:xfrm>
            <a:off x="1024219" y="1504491"/>
            <a:ext cx="6136340" cy="3293209"/>
          </a:xfrm>
          <a:prstGeom prst="rect">
            <a:avLst/>
          </a:prstGeom>
          <a:noFill/>
        </p:spPr>
        <p:txBody>
          <a:bodyPr wrap="square">
            <a:spAutoFit/>
          </a:bodyPr>
          <a:lstStyle/>
          <a:p>
            <a:pPr indent="266700" algn="just">
              <a:spcBef>
                <a:spcPts val="1200"/>
              </a:spcBef>
              <a:spcAft>
                <a:spcPts val="1200"/>
              </a:spcAft>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v4.0</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定义了</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1</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种</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scanning PDU</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p>
          <a:p>
            <a:pPr marL="342900" lvl="0" indent="-342900" algn="just">
              <a:spcBef>
                <a:spcPts val="1200"/>
              </a:spcBef>
              <a:spcAft>
                <a:spcPts val="1200"/>
              </a:spcAft>
              <a:buFont typeface="Wingdings" panose="05000000000000000000" pitchFamily="2" charset="2"/>
              <a:buChar char=""/>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CONNECT_REQ</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v5.0</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后更名为</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CONNECT_IND</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endParaRPr lang="en-US" altLang="zh-CN" sz="1800" kern="100" dirty="0">
              <a:effectLst/>
              <a:latin typeface="Arial" panose="020B0604020202020204" pitchFamily="34" charset="0"/>
              <a:ea typeface="宋体" panose="02010600030101010101" pitchFamily="2" charset="-122"/>
              <a:cs typeface="Times New Roman" panose="02020603050405020304" pitchFamily="18" charset="0"/>
            </a:endParaRPr>
          </a:p>
          <a:p>
            <a:pPr lvl="0" algn="just">
              <a:spcBef>
                <a:spcPts val="1200"/>
              </a:spcBef>
              <a:spcAft>
                <a:spcPts val="1200"/>
              </a:spcAft>
            </a:pPr>
            <a:r>
              <a:rPr lang="en-US" altLang="zh-CN" kern="100" dirty="0">
                <a:latin typeface="Arial" panose="020B0604020202020204" pitchFamily="34" charset="0"/>
                <a:ea typeface="宋体" panose="02010600030101010101" pitchFamily="2" charset="-122"/>
                <a:cs typeface="Times New Roman" panose="02020603050405020304" pitchFamily="18" charset="0"/>
              </a:rPr>
              <a:t>    </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v5.0</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又增加了</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种：</a:t>
            </a:r>
          </a:p>
          <a:p>
            <a:pPr marL="342900" lvl="0" indent="-342900" algn="just">
              <a:spcBef>
                <a:spcPts val="1200"/>
              </a:spcBef>
              <a:spcAft>
                <a:spcPts val="1200"/>
              </a:spcAft>
              <a:buFont typeface="Wingdings" panose="05000000000000000000" pitchFamily="2" charset="2"/>
              <a:buChar char=""/>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AUX_CONNECT_REQ</a:t>
            </a:r>
            <a:endParaRPr lang="zh-CN" altLang="zh-CN" sz="1800" kern="100" dirty="0">
              <a:effectLst/>
              <a:latin typeface="Arial" panose="020B0604020202020204" pitchFamily="34" charset="0"/>
              <a:ea typeface="宋体" panose="02010600030101010101" pitchFamily="2" charset="-122"/>
              <a:cs typeface="Times New Roman" panose="02020603050405020304" pitchFamily="18" charset="0"/>
            </a:endParaRPr>
          </a:p>
          <a:p>
            <a:pPr marL="342900" lvl="0" indent="-342900" algn="just">
              <a:spcBef>
                <a:spcPts val="1200"/>
              </a:spcBef>
              <a:spcAft>
                <a:spcPts val="1200"/>
              </a:spcAft>
              <a:buFont typeface="Wingdings" panose="05000000000000000000" pitchFamily="2" charset="2"/>
              <a:buChar char=""/>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AUX_CONNECT_RSP</a:t>
            </a:r>
            <a:endParaRPr lang="en-US" altLang="zh-CN" kern="100" dirty="0">
              <a:latin typeface="Arial" panose="020B0604020202020204" pitchFamily="34" charset="0"/>
              <a:ea typeface="宋体" panose="02010600030101010101" pitchFamily="2" charset="-122"/>
              <a:cs typeface="Times New Roman" panose="02020603050405020304" pitchFamily="18" charset="0"/>
            </a:endParaRPr>
          </a:p>
          <a:p>
            <a:pPr lvl="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我们只讲一下</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CONNECT_IND</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792259448"/>
      </p:ext>
    </p:extLst>
  </p:cSld>
  <p:clrMapOvr>
    <a:masterClrMapping/>
  </p:clrMapOvr>
  <p:transition advClick="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8D68083-44B1-43CA-8503-1ACFBB4A719F}"/>
              </a:ext>
            </a:extLst>
          </p:cNvPr>
          <p:cNvSpPr/>
          <p:nvPr>
            <p:custDataLst>
              <p:tags r:id="rId2"/>
            </p:custDataLst>
          </p:nvPr>
        </p:nvSpPr>
        <p:spPr>
          <a:xfrm>
            <a:off x="0" y="0"/>
            <a:ext cx="12192000" cy="90525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65D5C93-6EF6-4CD7-917A-721288050316}"/>
              </a:ext>
            </a:extLst>
          </p:cNvPr>
          <p:cNvSpPr txBox="1"/>
          <p:nvPr>
            <p:custDataLst>
              <p:tags r:id="rId3"/>
            </p:custDataLst>
          </p:nvPr>
        </p:nvSpPr>
        <p:spPr>
          <a:xfrm>
            <a:off x="104228" y="147828"/>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CONNECT_IND</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1" name="图片 10">
            <a:extLst>
              <a:ext uri="{FF2B5EF4-FFF2-40B4-BE49-F238E27FC236}">
                <a16:creationId xmlns:a16="http://schemas.microsoft.com/office/drawing/2014/main" id="{262113A5-15D3-4589-B4F9-69F68952C9E2}"/>
              </a:ext>
            </a:extLst>
          </p:cNvPr>
          <p:cNvPicPr/>
          <p:nvPr/>
        </p:nvPicPr>
        <p:blipFill>
          <a:blip r:embed="rId5"/>
          <a:stretch>
            <a:fillRect/>
          </a:stretch>
        </p:blipFill>
        <p:spPr>
          <a:xfrm>
            <a:off x="6395853" y="1399480"/>
            <a:ext cx="5400040" cy="1101725"/>
          </a:xfrm>
          <a:prstGeom prst="rect">
            <a:avLst/>
          </a:prstGeom>
        </p:spPr>
      </p:pic>
      <p:sp>
        <p:nvSpPr>
          <p:cNvPr id="15" name="文本框 14">
            <a:extLst>
              <a:ext uri="{FF2B5EF4-FFF2-40B4-BE49-F238E27FC236}">
                <a16:creationId xmlns:a16="http://schemas.microsoft.com/office/drawing/2014/main" id="{E8512BFF-D818-4DE4-B9B4-880F81423A64}"/>
              </a:ext>
            </a:extLst>
          </p:cNvPr>
          <p:cNvSpPr txBox="1"/>
          <p:nvPr/>
        </p:nvSpPr>
        <p:spPr>
          <a:xfrm>
            <a:off x="6395853" y="2597583"/>
            <a:ext cx="5400040" cy="523220"/>
          </a:xfrm>
          <a:prstGeom prst="rect">
            <a:avLst/>
          </a:prstGeom>
          <a:noFill/>
        </p:spPr>
        <p:txBody>
          <a:bodyPr wrap="square">
            <a:spAutoFit/>
          </a:bodyPr>
          <a:lstStyle/>
          <a:p>
            <a:pPr indent="266700" algn="just">
              <a:spcBef>
                <a:spcPts val="1200"/>
              </a:spcBef>
              <a:spcAft>
                <a:spcPts val="1200"/>
              </a:spcAft>
            </a:pP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Initiator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收到</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advertiser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发送的数据包后，可以向</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advertiser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发送</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CONNECT_IND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以建立连接。</a:t>
            </a:r>
          </a:p>
        </p:txBody>
      </p:sp>
      <p:sp>
        <p:nvSpPr>
          <p:cNvPr id="16" name="文本框 15">
            <a:extLst>
              <a:ext uri="{FF2B5EF4-FFF2-40B4-BE49-F238E27FC236}">
                <a16:creationId xmlns:a16="http://schemas.microsoft.com/office/drawing/2014/main" id="{24EF7911-0014-4B58-9209-3D74CB5A0D7E}"/>
              </a:ext>
            </a:extLst>
          </p:cNvPr>
          <p:cNvSpPr txBox="1"/>
          <p:nvPr/>
        </p:nvSpPr>
        <p:spPr>
          <a:xfrm>
            <a:off x="295834" y="1261096"/>
            <a:ext cx="5944733" cy="1077218"/>
          </a:xfrm>
          <a:prstGeom prst="rect">
            <a:avLst/>
          </a:prstGeom>
          <a:noFill/>
        </p:spPr>
        <p:txBody>
          <a:bodyPr wrap="square">
            <a:spAutoFit/>
          </a:bodyPr>
          <a:lstStyle/>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CONNECT_IND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的格式相对之前讲的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要复杂一点。前面</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6</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个字节的</a:t>
            </a:r>
            <a:r>
              <a:rPr lang="en-US" altLang="zh-CN" sz="1600" kern="100" dirty="0" err="1">
                <a:effectLst/>
                <a:latin typeface="Arial" panose="020B0604020202020204" pitchFamily="34" charset="0"/>
                <a:ea typeface="宋体" panose="02010600030101010101" pitchFamily="2" charset="-122"/>
                <a:cs typeface="Times New Roman" panose="02020603050405020304" pitchFamily="18" charset="0"/>
              </a:rPr>
              <a:t>InitA</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err="1">
                <a:effectLst/>
                <a:latin typeface="Arial" panose="020B0604020202020204" pitchFamily="34" charset="0"/>
                <a:ea typeface="宋体" panose="02010600030101010101" pitchFamily="2" charset="-122"/>
                <a:cs typeface="Times New Roman" panose="02020603050405020304" pitchFamily="18" charset="0"/>
              </a:rPr>
              <a:t>AdvA</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SCAN_REQ</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类似，大家应该都能猜到是什么意思了，这里就不再多说了。后面</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22</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个字节的</a:t>
            </a:r>
            <a:r>
              <a:rPr lang="en-US" altLang="zh-CN" sz="1600" kern="100" dirty="0" err="1">
                <a:effectLst/>
                <a:latin typeface="Arial" panose="020B0604020202020204" pitchFamily="34" charset="0"/>
                <a:ea typeface="宋体" panose="02010600030101010101" pitchFamily="2" charset="-122"/>
                <a:cs typeface="Times New Roman" panose="02020603050405020304" pitchFamily="18" charset="0"/>
              </a:rPr>
              <a:t>LLData</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包含了一些双方建立连接需要的参数。</a:t>
            </a:r>
          </a:p>
        </p:txBody>
      </p:sp>
      <p:pic>
        <p:nvPicPr>
          <p:cNvPr id="17" name="图片 16">
            <a:extLst>
              <a:ext uri="{FF2B5EF4-FFF2-40B4-BE49-F238E27FC236}">
                <a16:creationId xmlns:a16="http://schemas.microsoft.com/office/drawing/2014/main" id="{2A0C1500-EFFE-4912-A866-91C6AEF112EB}"/>
              </a:ext>
            </a:extLst>
          </p:cNvPr>
          <p:cNvPicPr/>
          <p:nvPr/>
        </p:nvPicPr>
        <p:blipFill>
          <a:blip r:embed="rId6"/>
          <a:stretch>
            <a:fillRect/>
          </a:stretch>
        </p:blipFill>
        <p:spPr>
          <a:xfrm>
            <a:off x="499272" y="2469377"/>
            <a:ext cx="5525010" cy="408294"/>
          </a:xfrm>
          <a:prstGeom prst="rect">
            <a:avLst/>
          </a:prstGeom>
        </p:spPr>
      </p:pic>
      <p:sp>
        <p:nvSpPr>
          <p:cNvPr id="18" name="文本框 17">
            <a:extLst>
              <a:ext uri="{FF2B5EF4-FFF2-40B4-BE49-F238E27FC236}">
                <a16:creationId xmlns:a16="http://schemas.microsoft.com/office/drawing/2014/main" id="{667C9525-1C2F-453A-B7DB-CCA2B58544DE}"/>
              </a:ext>
            </a:extLst>
          </p:cNvPr>
          <p:cNvSpPr txBox="1"/>
          <p:nvPr/>
        </p:nvSpPr>
        <p:spPr>
          <a:xfrm>
            <a:off x="499272" y="3120803"/>
            <a:ext cx="5596728" cy="3231654"/>
          </a:xfrm>
          <a:prstGeom prst="rect">
            <a:avLst/>
          </a:prstGeom>
          <a:noFill/>
        </p:spPr>
        <p:txBody>
          <a:bodyPr wrap="square">
            <a:spAutoFit/>
          </a:bodyPr>
          <a:lstStyle/>
          <a:p>
            <a:pPr marL="342900" lvl="0" indent="-342900" algn="just">
              <a:spcBef>
                <a:spcPts val="1200"/>
              </a:spcBef>
              <a:spcAft>
                <a:spcPts val="1200"/>
              </a:spcAft>
              <a:buFont typeface="Wingdings" panose="05000000000000000000" pitchFamily="2" charset="2"/>
              <a:buChar char=""/>
            </a:pP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AA</a:t>
            </a:r>
            <a:r>
              <a:rPr lang="zh-CN" altLang="en-US" sz="1400" kern="100" dirty="0">
                <a:effectLst/>
                <a:latin typeface="Arial" panose="020B0604020202020204" pitchFamily="34" charset="0"/>
                <a:ea typeface="宋体" panose="02010600030101010101" pitchFamily="2" charset="-122"/>
                <a:cs typeface="Times New Roman" panose="02020603050405020304" pitchFamily="18" charset="0"/>
              </a:rPr>
              <a: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指的是</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Access Address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，但不是</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CONNECT_IND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这个</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AA</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，而是在</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CONNECT_IND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之后，双方建立连接后，在</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data physical channel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的数据包中使用的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AA</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。这个</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AA</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由</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initiator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生成，通过</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CONNECT_IND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告知</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advertiser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p>
          <a:p>
            <a:pPr marL="342900" lvl="0" indent="-342900" algn="just">
              <a:spcBef>
                <a:spcPts val="1200"/>
              </a:spcBef>
              <a:spcAft>
                <a:spcPts val="1200"/>
              </a:spcAft>
              <a:buFont typeface="Wingdings" panose="05000000000000000000" pitchFamily="2" charset="2"/>
              <a:buChar char=""/>
            </a:pP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CRCInit</a:t>
            </a:r>
            <a:r>
              <a:rPr lang="zh-CN" altLang="en-US" sz="1400" kern="100" dirty="0">
                <a:latin typeface="Arial" panose="020B0604020202020204" pitchFamily="34" charset="0"/>
                <a:ea typeface="宋体" panose="02010600030101010101" pitchFamily="2" charset="-122"/>
                <a:cs typeface="Times New Roman" panose="02020603050405020304" pitchFamily="18" charset="0"/>
              </a:rPr>
              <a: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指的是双方建立连接后在</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data physical channel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的数据包中使用的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CRC</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的初始值。</a:t>
            </a:r>
          </a:p>
          <a:p>
            <a:pPr marL="342900" lvl="0" indent="-342900" algn="just">
              <a:spcBef>
                <a:spcPts val="1200"/>
              </a:spcBef>
              <a:spcAft>
                <a:spcPts val="1200"/>
              </a:spcAft>
              <a:buFont typeface="Wingdings" panose="05000000000000000000" pitchFamily="2" charset="2"/>
              <a:buChar char=""/>
            </a:pP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WinSize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WinOffset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Interval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Latency</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Timeout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ChM</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Hop</a:t>
            </a:r>
            <a:r>
              <a:rPr lang="zh-CN" altLang="en-US" sz="1400" kern="100" dirty="0">
                <a:effectLst/>
                <a:latin typeface="Arial" panose="020B0604020202020204" pitchFamily="34" charset="0"/>
                <a:ea typeface="宋体" panose="02010600030101010101" pitchFamily="2" charset="-122"/>
                <a:cs typeface="Times New Roman" panose="02020603050405020304" pitchFamily="18" charset="0"/>
              </a:rPr>
              <a: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我们后面的课程再讲解。</a:t>
            </a:r>
          </a:p>
          <a:p>
            <a:pPr marL="342900" lvl="0" indent="-342900">
              <a:buFont typeface="Wingdings" panose="05000000000000000000" pitchFamily="2" charset="2"/>
              <a:buChar char=""/>
            </a:pP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SCA</a:t>
            </a:r>
            <a:r>
              <a:rPr lang="zh-CN" altLang="en-US" sz="1400" kern="100" dirty="0">
                <a:latin typeface="Arial" panose="020B0604020202020204" pitchFamily="34" charset="0"/>
                <a:ea typeface="宋体" panose="02010600030101010101" pitchFamily="2" charset="-122"/>
                <a:cs typeface="Calibri" panose="020F0502020204030204" pitchFamily="34" charset="0"/>
              </a:rPr>
              <a: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指的是</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sleep clock accuracy</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。由于连接状态对于双方的时间同步有一定要求，所以这里先告知一下自己的精度。具体定义如表。</a:t>
            </a:r>
          </a:p>
        </p:txBody>
      </p:sp>
      <p:graphicFrame>
        <p:nvGraphicFramePr>
          <p:cNvPr id="6" name="表格 5">
            <a:extLst>
              <a:ext uri="{FF2B5EF4-FFF2-40B4-BE49-F238E27FC236}">
                <a16:creationId xmlns:a16="http://schemas.microsoft.com/office/drawing/2014/main" id="{8EE433BC-EE1A-4FA4-80C0-7E8B3E0FAEC0}"/>
              </a:ext>
            </a:extLst>
          </p:cNvPr>
          <p:cNvGraphicFramePr>
            <a:graphicFrameLocks noGrp="1"/>
          </p:cNvGraphicFramePr>
          <p:nvPr>
            <p:extLst>
              <p:ext uri="{D42A27DB-BD31-4B8C-83A1-F6EECF244321}">
                <p14:modId xmlns:p14="http://schemas.microsoft.com/office/powerpoint/2010/main" val="2881063703"/>
              </p:ext>
            </p:extLst>
          </p:nvPr>
        </p:nvGraphicFramePr>
        <p:xfrm>
          <a:off x="6901758" y="3812600"/>
          <a:ext cx="4388229" cy="1645920"/>
        </p:xfrm>
        <a:graphic>
          <a:graphicData uri="http://schemas.openxmlformats.org/drawingml/2006/table">
            <a:tbl>
              <a:tblPr firstRow="1" firstCol="1" bandRow="1">
                <a:tableStyleId>{5C22544A-7EE6-4342-B048-85BDC9FD1C3A}</a:tableStyleId>
              </a:tblPr>
              <a:tblGrid>
                <a:gridCol w="1375467">
                  <a:extLst>
                    <a:ext uri="{9D8B030D-6E8A-4147-A177-3AD203B41FA5}">
                      <a16:colId xmlns:a16="http://schemas.microsoft.com/office/drawing/2014/main" val="1557973199"/>
                    </a:ext>
                  </a:extLst>
                </a:gridCol>
                <a:gridCol w="3012762">
                  <a:extLst>
                    <a:ext uri="{9D8B030D-6E8A-4147-A177-3AD203B41FA5}">
                      <a16:colId xmlns:a16="http://schemas.microsoft.com/office/drawing/2014/main" val="1289578095"/>
                    </a:ext>
                  </a:extLst>
                </a:gridCol>
              </a:tblGrid>
              <a:tr h="0">
                <a:tc>
                  <a:txBody>
                    <a:bodyPr/>
                    <a:lstStyle/>
                    <a:p>
                      <a:pPr indent="612140" algn="just"/>
                      <a:r>
                        <a:rPr lang="en-US" sz="1200" kern="100">
                          <a:effectLst/>
                        </a:rPr>
                        <a:t>SCA</a:t>
                      </a:r>
                      <a:endParaRPr lang="zh-CN" sz="120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12140" algn="just"/>
                      <a:r>
                        <a:rPr lang="en-US" sz="1200" kern="100">
                          <a:effectLst/>
                        </a:rPr>
                        <a:t>Sleep Clock Accuracy</a:t>
                      </a:r>
                      <a:endParaRPr lang="zh-CN" sz="120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3646634792"/>
                  </a:ext>
                </a:extLst>
              </a:tr>
              <a:tr h="0">
                <a:tc>
                  <a:txBody>
                    <a:bodyPr/>
                    <a:lstStyle/>
                    <a:p>
                      <a:pPr indent="609600" algn="just"/>
                      <a:r>
                        <a:rPr lang="en-US" sz="1200" kern="100">
                          <a:effectLst/>
                        </a:rPr>
                        <a:t>0</a:t>
                      </a:r>
                      <a:endParaRPr lang="zh-CN" sz="120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200" kern="100">
                          <a:effectLst/>
                        </a:rPr>
                        <a:t>251 ppm to 500 ppm</a:t>
                      </a:r>
                      <a:endParaRPr lang="zh-CN" sz="120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3909459785"/>
                  </a:ext>
                </a:extLst>
              </a:tr>
              <a:tr h="0">
                <a:tc>
                  <a:txBody>
                    <a:bodyPr/>
                    <a:lstStyle/>
                    <a:p>
                      <a:pPr indent="609600" algn="just"/>
                      <a:r>
                        <a:rPr lang="en-US" sz="1200" kern="100">
                          <a:effectLst/>
                        </a:rPr>
                        <a:t>1</a:t>
                      </a:r>
                      <a:endParaRPr lang="zh-CN" sz="120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200" kern="100">
                          <a:effectLst/>
                        </a:rPr>
                        <a:t>151 ppm to 250 ppm</a:t>
                      </a:r>
                      <a:endParaRPr lang="zh-CN" sz="120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189233665"/>
                  </a:ext>
                </a:extLst>
              </a:tr>
              <a:tr h="0">
                <a:tc>
                  <a:txBody>
                    <a:bodyPr/>
                    <a:lstStyle/>
                    <a:p>
                      <a:pPr indent="609600" algn="just"/>
                      <a:r>
                        <a:rPr lang="en-US" sz="1200" kern="100">
                          <a:effectLst/>
                        </a:rPr>
                        <a:t>2</a:t>
                      </a:r>
                      <a:endParaRPr lang="zh-CN" sz="120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200" kern="100">
                          <a:effectLst/>
                        </a:rPr>
                        <a:t>101 ppm to 150 ppm</a:t>
                      </a:r>
                      <a:endParaRPr lang="zh-CN" sz="120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857169750"/>
                  </a:ext>
                </a:extLst>
              </a:tr>
              <a:tr h="0">
                <a:tc>
                  <a:txBody>
                    <a:bodyPr/>
                    <a:lstStyle/>
                    <a:p>
                      <a:pPr indent="609600" algn="just"/>
                      <a:r>
                        <a:rPr lang="en-US" sz="1200" kern="100">
                          <a:effectLst/>
                        </a:rPr>
                        <a:t>3</a:t>
                      </a:r>
                      <a:endParaRPr lang="zh-CN" sz="120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200" kern="100">
                          <a:effectLst/>
                        </a:rPr>
                        <a:t>76 ppm to 100 ppm</a:t>
                      </a:r>
                      <a:endParaRPr lang="zh-CN" sz="120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1084279559"/>
                  </a:ext>
                </a:extLst>
              </a:tr>
              <a:tr h="0">
                <a:tc>
                  <a:txBody>
                    <a:bodyPr/>
                    <a:lstStyle/>
                    <a:p>
                      <a:pPr indent="609600" algn="just"/>
                      <a:r>
                        <a:rPr lang="en-US" sz="1200" kern="100">
                          <a:effectLst/>
                        </a:rPr>
                        <a:t>4</a:t>
                      </a:r>
                      <a:endParaRPr lang="zh-CN" sz="120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200" kern="100">
                          <a:effectLst/>
                        </a:rPr>
                        <a:t>51 ppm to 75 ppm</a:t>
                      </a:r>
                      <a:endParaRPr lang="zh-CN" sz="120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864885455"/>
                  </a:ext>
                </a:extLst>
              </a:tr>
              <a:tr h="0">
                <a:tc>
                  <a:txBody>
                    <a:bodyPr/>
                    <a:lstStyle/>
                    <a:p>
                      <a:pPr indent="609600" algn="just"/>
                      <a:r>
                        <a:rPr lang="en-US" sz="1200" kern="100">
                          <a:effectLst/>
                        </a:rPr>
                        <a:t>5</a:t>
                      </a:r>
                      <a:endParaRPr lang="zh-CN" sz="120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200" kern="100">
                          <a:effectLst/>
                        </a:rPr>
                        <a:t>31 ppm to 50 ppm</a:t>
                      </a:r>
                      <a:endParaRPr lang="zh-CN" sz="120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538780021"/>
                  </a:ext>
                </a:extLst>
              </a:tr>
              <a:tr h="0">
                <a:tc>
                  <a:txBody>
                    <a:bodyPr/>
                    <a:lstStyle/>
                    <a:p>
                      <a:pPr indent="609600" algn="just"/>
                      <a:r>
                        <a:rPr lang="en-US" sz="1200" kern="100">
                          <a:effectLst/>
                        </a:rPr>
                        <a:t>6</a:t>
                      </a:r>
                      <a:endParaRPr lang="zh-CN" sz="120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200" kern="100">
                          <a:effectLst/>
                        </a:rPr>
                        <a:t>21 ppm to 30 ppm</a:t>
                      </a:r>
                      <a:endParaRPr lang="zh-CN" sz="120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053816825"/>
                  </a:ext>
                </a:extLst>
              </a:tr>
              <a:tr h="0">
                <a:tc>
                  <a:txBody>
                    <a:bodyPr/>
                    <a:lstStyle/>
                    <a:p>
                      <a:pPr indent="609600" algn="just"/>
                      <a:r>
                        <a:rPr lang="en-US" sz="1200" kern="100">
                          <a:effectLst/>
                        </a:rPr>
                        <a:t>7</a:t>
                      </a:r>
                      <a:endParaRPr lang="zh-CN" sz="120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200" kern="100" dirty="0">
                          <a:effectLst/>
                        </a:rPr>
                        <a:t>0 ppm to 20 ppm</a:t>
                      </a:r>
                      <a:endParaRPr lang="zh-CN" sz="1200" kern="100" dirty="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1936214580"/>
                  </a:ext>
                </a:extLst>
              </a:tr>
            </a:tbl>
          </a:graphicData>
        </a:graphic>
      </p:graphicFrame>
    </p:spTree>
    <p:custDataLst>
      <p:tags r:id="rId1"/>
    </p:custDataLst>
    <p:extLst>
      <p:ext uri="{BB962C8B-B14F-4D97-AF65-F5344CB8AC3E}">
        <p14:creationId xmlns:p14="http://schemas.microsoft.com/office/powerpoint/2010/main" val="3790006529"/>
      </p:ext>
    </p:extLst>
  </p:cSld>
  <p:clrMapOvr>
    <a:masterClrMapping/>
  </p:clrMapOvr>
  <p:transition advClick="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8D68083-44B1-43CA-8503-1ACFBB4A719F}"/>
              </a:ext>
            </a:extLst>
          </p:cNvPr>
          <p:cNvSpPr/>
          <p:nvPr>
            <p:custDataLst>
              <p:tags r:id="rId2"/>
            </p:custDataLst>
          </p:nvPr>
        </p:nvSpPr>
        <p:spPr>
          <a:xfrm>
            <a:off x="0" y="0"/>
            <a:ext cx="12192000" cy="90525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65D5C93-6EF6-4CD7-917A-721288050316}"/>
              </a:ext>
            </a:extLst>
          </p:cNvPr>
          <p:cNvSpPr txBox="1"/>
          <p:nvPr>
            <p:custDataLst>
              <p:tags r:id="rId3"/>
            </p:custDataLst>
          </p:nvPr>
        </p:nvSpPr>
        <p:spPr>
          <a:xfrm>
            <a:off x="104228" y="147828"/>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广播事件</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(Advertising Event)</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文本框 13">
            <a:extLst>
              <a:ext uri="{FF2B5EF4-FFF2-40B4-BE49-F238E27FC236}">
                <a16:creationId xmlns:a16="http://schemas.microsoft.com/office/drawing/2014/main" id="{9C5A6FBC-EBD0-43F3-B3D5-ED9F7D05B0E8}"/>
              </a:ext>
            </a:extLst>
          </p:cNvPr>
          <p:cNvSpPr txBox="1"/>
          <p:nvPr/>
        </p:nvSpPr>
        <p:spPr>
          <a:xfrm>
            <a:off x="190501" y="1306475"/>
            <a:ext cx="6136340" cy="3847207"/>
          </a:xfrm>
          <a:prstGeom prst="rect">
            <a:avLst/>
          </a:prstGeom>
          <a:noFill/>
        </p:spPr>
        <p:txBody>
          <a:bodyPr wrap="square">
            <a:spAutoFit/>
          </a:bodyPr>
          <a:lstStyle/>
          <a:p>
            <a:pPr indent="26924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首先要定义一个概念：</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Advertising event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（广播事件），由一个或一串</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advertising physical channel</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上的数据包按照一定的时间规律组合而成。对于一个数据包来说，是一方发给另一方的，是单向的。但是对于一个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advertising event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来说，中间可能包含了</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scanner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initiator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的回复，也就是说可能是双向的，是一小段交互。以</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event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为单位进行处理，对于上层应用来说，调度起来</a:t>
            </a:r>
            <a:r>
              <a:rPr lang="zh-CN" altLang="en-US" sz="1600" kern="100" dirty="0">
                <a:latin typeface="Arial" panose="020B0604020202020204" pitchFamily="34" charset="0"/>
                <a:ea typeface="宋体" panose="02010600030101010101" pitchFamily="2" charset="-122"/>
                <a:cs typeface="Times New Roman" panose="02020603050405020304" pitchFamily="18" charset="0"/>
              </a:rPr>
              <a:t>更</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方便。</a:t>
            </a:r>
            <a:endParaRPr lang="en-US" altLang="zh-CN" sz="1600" kern="100" dirty="0">
              <a:effectLst/>
              <a:latin typeface="Arial" panose="020B0604020202020204" pitchFamily="34" charset="0"/>
              <a:ea typeface="宋体" panose="02010600030101010101" pitchFamily="2" charset="-122"/>
              <a:cs typeface="Times New Roman" panose="02020603050405020304" pitchFamily="18" charset="0"/>
            </a:endParaRPr>
          </a:p>
          <a:p>
            <a:pPr indent="26924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为什么要调整</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advertising event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的发送间隔呢？答案是，要根据产品情况来做发送间隔和功耗的平衡。</a:t>
            </a:r>
            <a:r>
              <a:rPr lang="en-US" altLang="zh-CN" sz="1600" kern="100" dirty="0" err="1">
                <a:effectLst/>
                <a:latin typeface="Arial" panose="020B0604020202020204" pitchFamily="34" charset="0"/>
                <a:ea typeface="宋体" panose="02010600030101010101" pitchFamily="2" charset="-122"/>
                <a:cs typeface="Times New Roman" panose="02020603050405020304" pitchFamily="18" charset="0"/>
              </a:rPr>
              <a:t>AdvInterval</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越小，发送的频次越高，对方设备能更快收到</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；如果</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advertiser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的目的是和对方设备建立连接，还能能帮助更快地建立连接；但缺点是功耗也会变得越大。如果</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advertiser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是电池供电的设备，而且对于时间要求不高，我们通常会调大</a:t>
            </a:r>
            <a:r>
              <a:rPr lang="en-US" altLang="zh-CN" sz="1600" kern="100" dirty="0" err="1">
                <a:effectLst/>
                <a:latin typeface="Arial" panose="020B0604020202020204" pitchFamily="34" charset="0"/>
                <a:ea typeface="宋体" panose="02010600030101010101" pitchFamily="2" charset="-122"/>
                <a:cs typeface="Times New Roman" panose="02020603050405020304" pitchFamily="18" charset="0"/>
              </a:rPr>
              <a:t>advInterval</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以减少功耗。以</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NXP</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对</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QN9080</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的功耗测试为例，</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100ms </a:t>
            </a:r>
            <a:r>
              <a:rPr lang="en-US" altLang="zh-CN" sz="1600" kern="100" dirty="0" err="1">
                <a:effectLst/>
                <a:latin typeface="Arial" panose="020B0604020202020204" pitchFamily="34" charset="0"/>
                <a:ea typeface="宋体" panose="02010600030101010101" pitchFamily="2" charset="-122"/>
                <a:cs typeface="Times New Roman" panose="02020603050405020304" pitchFamily="18" charset="0"/>
              </a:rPr>
              <a:t>advInterval</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的功耗大约是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1000ms </a:t>
            </a:r>
            <a:r>
              <a:rPr lang="en-US" altLang="zh-CN" sz="1600" kern="100" dirty="0" err="1">
                <a:effectLst/>
                <a:latin typeface="Arial" panose="020B0604020202020204" pitchFamily="34" charset="0"/>
                <a:ea typeface="宋体" panose="02010600030101010101" pitchFamily="2" charset="-122"/>
                <a:cs typeface="Times New Roman" panose="02020603050405020304" pitchFamily="18" charset="0"/>
              </a:rPr>
              <a:t>advInterval</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8</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倍。</a:t>
            </a:r>
          </a:p>
        </p:txBody>
      </p:sp>
      <p:pic>
        <p:nvPicPr>
          <p:cNvPr id="19" name="图片 18" descr="手机屏幕截图&#10;&#10;描述已自动生成">
            <a:extLst>
              <a:ext uri="{FF2B5EF4-FFF2-40B4-BE49-F238E27FC236}">
                <a16:creationId xmlns:a16="http://schemas.microsoft.com/office/drawing/2014/main" id="{D0CCF4BC-D16E-44CD-B9B1-7B8015E59D19}"/>
              </a:ext>
            </a:extLst>
          </p:cNvPr>
          <p:cNvPicPr/>
          <p:nvPr/>
        </p:nvPicPr>
        <p:blipFill>
          <a:blip r:embed="rId5"/>
          <a:stretch>
            <a:fillRect/>
          </a:stretch>
        </p:blipFill>
        <p:spPr>
          <a:xfrm>
            <a:off x="6326841" y="1306475"/>
            <a:ext cx="5400040" cy="1950085"/>
          </a:xfrm>
          <a:prstGeom prst="rect">
            <a:avLst/>
          </a:prstGeom>
        </p:spPr>
      </p:pic>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141764D-7A48-4DB0-A91E-3CED9EC9A4F8}"/>
                  </a:ext>
                </a:extLst>
              </p:cNvPr>
              <p:cNvSpPr txBox="1"/>
              <p:nvPr/>
            </p:nvSpPr>
            <p:spPr>
              <a:xfrm>
                <a:off x="6400800" y="3337800"/>
                <a:ext cx="5400041" cy="2862322"/>
              </a:xfrm>
              <a:prstGeom prst="rect">
                <a:avLst/>
              </a:prstGeom>
              <a:noFill/>
            </p:spPr>
            <p:txBody>
              <a:bodyPr wrap="square">
                <a:spAutoFit/>
              </a:bodyPr>
              <a:lstStyle/>
              <a:p>
                <a:pPr indent="266700" algn="just">
                  <a:spcBef>
                    <a:spcPts val="1200"/>
                  </a:spcBef>
                  <a:spcAft>
                    <a:spcPts val="1200"/>
                  </a:spcAft>
                </a:pPr>
                <a:r>
                  <a:rPr lang="zh-CN" altLang="zh-CN" sz="14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连续的两个</a:t>
                </a:r>
                <a:r>
                  <a:rPr lang="en-US" altLang="zh-CN" sz="14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advertising event</a:t>
                </a:r>
                <a:r>
                  <a:rPr lang="zh-CN" altLang="zh-CN" sz="14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之间有时间间隔的要求，间隔时间</a:t>
                </a:r>
                <a:r>
                  <a:rPr lang="en-US" altLang="zh-CN" sz="1400" kern="100" dirty="0" err="1">
                    <a:solidFill>
                      <a:schemeClr val="tx1"/>
                    </a:solidFill>
                    <a:effectLst/>
                    <a:latin typeface="Arial" panose="020B0604020202020204" pitchFamily="34" charset="0"/>
                    <a:ea typeface="宋体" panose="02010600030101010101" pitchFamily="2" charset="-122"/>
                    <a:cs typeface="Times New Roman" panose="02020603050405020304" pitchFamily="18" charset="0"/>
                  </a:rPr>
                  <a:t>T_advEvent</a:t>
                </a:r>
                <a:r>
                  <a:rPr lang="en-US" altLang="zh-CN" sz="14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 = </a:t>
                </a:r>
                <a:r>
                  <a:rPr lang="en-US" altLang="zh-CN" sz="1400" kern="100" dirty="0" err="1">
                    <a:solidFill>
                      <a:schemeClr val="tx1"/>
                    </a:solidFill>
                    <a:effectLst/>
                    <a:latin typeface="Arial" panose="020B0604020202020204" pitchFamily="34" charset="0"/>
                    <a:ea typeface="宋体" panose="02010600030101010101" pitchFamily="2" charset="-122"/>
                    <a:cs typeface="Times New Roman" panose="02020603050405020304" pitchFamily="18" charset="0"/>
                  </a:rPr>
                  <a:t>advInterval</a:t>
                </a:r>
                <a:r>
                  <a:rPr lang="en-US" altLang="zh-CN" sz="14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 + </a:t>
                </a:r>
                <a:r>
                  <a:rPr lang="en-US" altLang="zh-CN" sz="1400" kern="100" dirty="0" err="1">
                    <a:solidFill>
                      <a:schemeClr val="tx1"/>
                    </a:solidFill>
                    <a:effectLst/>
                    <a:latin typeface="Arial" panose="020B0604020202020204" pitchFamily="34" charset="0"/>
                    <a:ea typeface="宋体" panose="02010600030101010101" pitchFamily="2" charset="-122"/>
                    <a:cs typeface="Times New Roman" panose="02020603050405020304" pitchFamily="18" charset="0"/>
                  </a:rPr>
                  <a:t>advDelay</a:t>
                </a:r>
                <a:r>
                  <a:rPr lang="zh-CN" altLang="zh-CN" sz="14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en-US" altLang="zh-CN" sz="1400" kern="100" dirty="0" err="1">
                    <a:solidFill>
                      <a:schemeClr val="tx1"/>
                    </a:solidFill>
                    <a:effectLst/>
                    <a:latin typeface="Arial" panose="020B0604020202020204" pitchFamily="34" charset="0"/>
                    <a:ea typeface="宋体" panose="02010600030101010101" pitchFamily="2" charset="-122"/>
                    <a:cs typeface="Times New Roman" panose="02020603050405020304" pitchFamily="18" charset="0"/>
                  </a:rPr>
                  <a:t>advInterval</a:t>
                </a:r>
                <a:r>
                  <a:rPr lang="zh-CN" altLang="zh-CN" sz="14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的值必须是</a:t>
                </a:r>
                <a:r>
                  <a:rPr lang="en-US" altLang="zh-CN" sz="14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625μs</a:t>
                </a:r>
                <a:r>
                  <a:rPr lang="zh-CN" altLang="zh-CN" sz="14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的倍数，且范围是</a:t>
                </a:r>
                <a:r>
                  <a:rPr lang="en-US" altLang="zh-CN" sz="14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20ms~10485.759375s (</a:t>
                </a:r>
                <a14:m>
                  <m:oMath xmlns:m="http://schemas.openxmlformats.org/officeDocument/2006/math">
                    <m:d>
                      <m:dPr>
                        <m:ctrlPr>
                          <a:rPr lang="zh-CN" altLang="zh-CN" sz="1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e>
                          <m:sup>
                            <m:r>
                              <a:rPr lang="en-US" altLang="zh-CN" sz="140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24</m:t>
                            </m:r>
                          </m:sup>
                        </m:sSup>
                        <m:r>
                          <a:rPr lang="en-US" altLang="zh-CN" sz="1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e>
                    </m:d>
                    <m:r>
                      <a:rPr lang="en-US" altLang="zh-CN" sz="140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×625×</m:t>
                    </m:r>
                    <m:sSup>
                      <m:sSupPr>
                        <m:ctrlPr>
                          <a:rPr lang="zh-CN" altLang="zh-CN" sz="1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10</m:t>
                        </m:r>
                      </m:e>
                      <m:sup>
                        <m:r>
                          <a:rPr lang="en-US" altLang="zh-CN" sz="1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6</m:t>
                        </m:r>
                      </m:sup>
                    </m:sSup>
                  </m:oMath>
                </a14:m>
                <a:r>
                  <a:rPr lang="en-US" altLang="zh-CN" sz="14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lang="zh-CN" altLang="zh-CN" sz="14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endParaRPr lang="en-US" altLang="zh-CN" sz="14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en-US" altLang="zh-CN" sz="1400" dirty="0" err="1"/>
                  <a:t>advDelay</a:t>
                </a:r>
                <a:r>
                  <a:rPr lang="zh-CN" altLang="zh-CN" sz="1400" dirty="0"/>
                  <a:t>是一个</a:t>
                </a:r>
                <a:r>
                  <a:rPr lang="en-US" altLang="zh-CN" sz="1400" dirty="0"/>
                  <a:t>0~10ms</a:t>
                </a:r>
                <a:r>
                  <a:rPr lang="zh-CN" altLang="zh-CN" sz="1400" dirty="0"/>
                  <a:t>的随机时间。为什么要增加一个随机时间呢？这样的时间间隔不就不规律了吗？这就对了，要的就是不规律。我们知道，大多数的广播数据都在主要广播频道</a:t>
                </a:r>
                <a:r>
                  <a:rPr lang="en-US" altLang="zh-CN" sz="1400" dirty="0"/>
                  <a:t>37</a:t>
                </a:r>
                <a:r>
                  <a:rPr lang="zh-CN" altLang="zh-CN" sz="1400" dirty="0"/>
                  <a:t>、</a:t>
                </a:r>
                <a:r>
                  <a:rPr lang="en-US" altLang="zh-CN" sz="1400" dirty="0"/>
                  <a:t>38</a:t>
                </a:r>
                <a:r>
                  <a:rPr lang="zh-CN" altLang="zh-CN" sz="1400" dirty="0"/>
                  <a:t>和</a:t>
                </a:r>
                <a:r>
                  <a:rPr lang="en-US" altLang="zh-CN" sz="1400" dirty="0"/>
                  <a:t>39</a:t>
                </a:r>
                <a:r>
                  <a:rPr lang="zh-CN" altLang="zh-CN" sz="1400" dirty="0"/>
                  <a:t>上传输，如果大量的设备以相同的规律在</a:t>
                </a:r>
                <a:r>
                  <a:rPr lang="en-US" altLang="zh-CN" sz="1400" dirty="0"/>
                  <a:t>3</a:t>
                </a:r>
                <a:r>
                  <a:rPr lang="zh-CN" altLang="zh-CN" sz="1400" dirty="0"/>
                  <a:t>个频道上同时广播，会造成严重的冲突干扰。增加</a:t>
                </a:r>
                <a:r>
                  <a:rPr lang="en-US" altLang="zh-CN" sz="1400" dirty="0" err="1"/>
                  <a:t>advDelay</a:t>
                </a:r>
                <a:r>
                  <a:rPr lang="zh-CN" altLang="zh-CN" sz="1400" dirty="0"/>
                  <a:t>可以随机错开时隙，大大减少这种冲突的发生。</a:t>
                </a:r>
              </a:p>
            </p:txBody>
          </p:sp>
        </mc:Choice>
        <mc:Fallback xmlns="">
          <p:sp>
            <p:nvSpPr>
              <p:cNvPr id="20" name="文本框 19">
                <a:extLst>
                  <a:ext uri="{FF2B5EF4-FFF2-40B4-BE49-F238E27FC236}">
                    <a16:creationId xmlns:a16="http://schemas.microsoft.com/office/drawing/2014/main" id="{7141764D-7A48-4DB0-A91E-3CED9EC9A4F8}"/>
                  </a:ext>
                </a:extLst>
              </p:cNvPr>
              <p:cNvSpPr txBox="1">
                <a:spLocks noRot="1" noChangeAspect="1" noMove="1" noResize="1" noEditPoints="1" noAdjustHandles="1" noChangeArrowheads="1" noChangeShapeType="1" noTextEdit="1"/>
              </p:cNvSpPr>
              <p:nvPr/>
            </p:nvSpPr>
            <p:spPr>
              <a:xfrm>
                <a:off x="6400800" y="3337800"/>
                <a:ext cx="5400041" cy="2862322"/>
              </a:xfrm>
              <a:prstGeom prst="rect">
                <a:avLst/>
              </a:prstGeom>
              <a:blipFill>
                <a:blip r:embed="rId6"/>
                <a:stretch>
                  <a:fillRect l="-339" t="-640" r="-339" b="-1279"/>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233333660"/>
      </p:ext>
    </p:ext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12271" y="209493"/>
            <a:ext cx="9308465" cy="910590"/>
          </a:xfrm>
        </p:spPr>
        <p:txBody>
          <a:bodyPr>
            <a:normAutofit/>
          </a:bodyPr>
          <a:lstStyle/>
          <a:p>
            <a:pPr indent="0" algn="l"/>
            <a:r>
              <a:rPr lang="zh-CN" altLang="en-US" dirty="0">
                <a:cs typeface="微软雅黑" panose="020B0503020204020204" pitchFamily="34" charset="-122"/>
                <a:sym typeface="+mn-ea"/>
              </a:rPr>
              <a:t>自下而上的学习</a:t>
            </a:r>
          </a:p>
        </p:txBody>
      </p:sp>
      <p:sp>
        <p:nvSpPr>
          <p:cNvPr id="10" name="文本框 9">
            <a:extLst>
              <a:ext uri="{FF2B5EF4-FFF2-40B4-BE49-F238E27FC236}">
                <a16:creationId xmlns:a16="http://schemas.microsoft.com/office/drawing/2014/main" id="{B3F0695D-6FE2-4271-99BB-7154898DC71B}"/>
              </a:ext>
            </a:extLst>
          </p:cNvPr>
          <p:cNvSpPr txBox="1"/>
          <p:nvPr/>
        </p:nvSpPr>
        <p:spPr>
          <a:xfrm>
            <a:off x="838898" y="1301342"/>
            <a:ext cx="9773175" cy="4031873"/>
          </a:xfrm>
          <a:prstGeom prst="rect">
            <a:avLst/>
          </a:prstGeom>
          <a:noFill/>
        </p:spPr>
        <p:txBody>
          <a:bodyPr wrap="square">
            <a:spAutoFit/>
          </a:bodyPr>
          <a:lstStyle/>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协议栈是分级层叠式的结构。看到一个层级式结构，我们的脑子里应该冒出这样一个问题：“自上而下？还是自下而上？</a:t>
            </a:r>
          </a:p>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所谓“自上而下”，就是指从应用层面考虑问题，先考虑“我要做什么？”，再逐步拆分任务，落实到一个一个小事件上。打个比方，总裁说：“我们要做一个怎么样怎么样的手机”，然后把任务分别交给硬件部门和软件部门，硬件部长又把电路主板、屏幕、摄像头等部件分别交给下级的硬件经理和主管，软件部长又把操作系统、</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UI</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、应用等任务分别给下级的软件经理和主管，各位经理和主管再拆分任务落实到手下的工程师们。</a:t>
            </a:r>
          </a:p>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但是使用“自上而下”模式有一个前提，那就是知道“我能做什么？”一位总裁，如果不知道手下员工的能力、不知道自己的员工能做什么，就谈“我要做什么”，那显然是不切实际的。对于</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协议栈的学习来说，也是如此。所以我们不使用“自上而下”的模式，而是使用“自下而上”的模式。也就是说，我们先从</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Controller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开始讲起；而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Controller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主要分为两层，</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Link Layer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链路层和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Physical Layer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物理层。</a:t>
            </a:r>
          </a:p>
        </p:txBody>
      </p:sp>
    </p:spTree>
    <p:custDataLst>
      <p:tags r:id="rId1"/>
    </p:custDataLst>
  </p:cSld>
  <p:clrMapOvr>
    <a:masterClrMapping/>
  </p:clrMapOvr>
  <p:transition spd="slow" advClick="0">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8D68083-44B1-43CA-8503-1ACFBB4A719F}"/>
              </a:ext>
            </a:extLst>
          </p:cNvPr>
          <p:cNvSpPr/>
          <p:nvPr>
            <p:custDataLst>
              <p:tags r:id="rId2"/>
            </p:custDataLst>
          </p:nvPr>
        </p:nvSpPr>
        <p:spPr>
          <a:xfrm>
            <a:off x="0" y="0"/>
            <a:ext cx="12192000" cy="90525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65D5C93-6EF6-4CD7-917A-721288050316}"/>
              </a:ext>
            </a:extLst>
          </p:cNvPr>
          <p:cNvSpPr txBox="1"/>
          <p:nvPr>
            <p:custDataLst>
              <p:tags r:id="rId3"/>
            </p:custDataLst>
          </p:nvPr>
        </p:nvSpPr>
        <p:spPr>
          <a:xfrm>
            <a:off x="104228" y="147828"/>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广播事件的类型</a:t>
            </a:r>
          </a:p>
        </p:txBody>
      </p:sp>
      <p:sp>
        <p:nvSpPr>
          <p:cNvPr id="8" name="文本框 7">
            <a:extLst>
              <a:ext uri="{FF2B5EF4-FFF2-40B4-BE49-F238E27FC236}">
                <a16:creationId xmlns:a16="http://schemas.microsoft.com/office/drawing/2014/main" id="{B22993F5-2587-430F-BC53-DC5C2A6B2D03}"/>
              </a:ext>
            </a:extLst>
          </p:cNvPr>
          <p:cNvSpPr txBox="1"/>
          <p:nvPr/>
        </p:nvSpPr>
        <p:spPr>
          <a:xfrm>
            <a:off x="262218" y="1053084"/>
            <a:ext cx="5914464" cy="4832092"/>
          </a:xfrm>
          <a:prstGeom prst="rect">
            <a:avLst/>
          </a:prstGeom>
          <a:noFill/>
        </p:spPr>
        <p:txBody>
          <a:bodyPr wrap="square">
            <a:spAutoFit/>
          </a:bodyPr>
          <a:lstStyle/>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我们知道，一个处于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scan state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或者</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initiating state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设备都能读取并且回复</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advertiser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发出的数据。但是有的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advertiser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发出数据的目的只是为了扩散信息，而不想得到回复。</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Advertiser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为了表达是否想要被哪种</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state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回复，给</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advertising event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定义了两种属性：</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scannable/non-scannable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connectable/non-connectable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Scannable event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能被</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scanner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回复；</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non-scannable event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不能被</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scanner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回复。</a:t>
            </a:r>
          </a:p>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Connectable event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能被</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initiator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回复；</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non-connectable event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不能被</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initiator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回复。</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另外，针对发送设备的不同，还定义了</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directed/undirected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Directed event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发送给某一个特定设备地址的设备。</a:t>
            </a:r>
          </a:p>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Undirected event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不指定特定的设备地址。</a:t>
            </a:r>
          </a:p>
        </p:txBody>
      </p:sp>
      <p:sp>
        <p:nvSpPr>
          <p:cNvPr id="10" name="文本框 9">
            <a:extLst>
              <a:ext uri="{FF2B5EF4-FFF2-40B4-BE49-F238E27FC236}">
                <a16:creationId xmlns:a16="http://schemas.microsoft.com/office/drawing/2014/main" id="{BAF4BA8C-B326-4AA7-90AD-2D8B888C6CFE}"/>
              </a:ext>
            </a:extLst>
          </p:cNvPr>
          <p:cNvSpPr txBox="1"/>
          <p:nvPr/>
        </p:nvSpPr>
        <p:spPr>
          <a:xfrm>
            <a:off x="6277535" y="1093156"/>
            <a:ext cx="5652247" cy="5016758"/>
          </a:xfrm>
          <a:prstGeom prst="rect">
            <a:avLst/>
          </a:prstGeom>
          <a:noFill/>
        </p:spPr>
        <p:txBody>
          <a:bodyPr wrap="square">
            <a:spAutoFit/>
          </a:bodyPr>
          <a:lstStyle/>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基于这</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种属性，</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定义了</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7</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种类型的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advertising event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a:p>
            <a:pPr marL="342900" lvl="0" indent="-342900" algn="just">
              <a:spcBef>
                <a:spcPts val="1200"/>
              </a:spcBef>
              <a:spcAft>
                <a:spcPts val="1200"/>
              </a:spcAft>
              <a:buFont typeface="Wingdings" panose="05000000000000000000" pitchFamily="2" charset="2"/>
              <a:buChar char=""/>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 connectable and scannable undirected event</a:t>
            </a:r>
            <a:endParaRPr lang="zh-CN" altLang="zh-CN" sz="1600" kern="100" dirty="0">
              <a:effectLst/>
              <a:latin typeface="Arial" panose="020B0604020202020204" pitchFamily="34" charset="0"/>
              <a:ea typeface="宋体" panose="02010600030101010101" pitchFamily="2" charset="-122"/>
              <a:cs typeface="Times New Roman" panose="02020603050405020304" pitchFamily="18" charset="0"/>
            </a:endParaRPr>
          </a:p>
          <a:p>
            <a:pPr marL="342900" lvl="0" indent="-342900" algn="just">
              <a:spcBef>
                <a:spcPts val="1200"/>
              </a:spcBef>
              <a:spcAft>
                <a:spcPts val="1200"/>
              </a:spcAft>
              <a:buFont typeface="Wingdings" panose="05000000000000000000" pitchFamily="2" charset="2"/>
              <a:buChar char=""/>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 connectable undirected event</a:t>
            </a:r>
            <a:endParaRPr lang="zh-CN" altLang="zh-CN" sz="1600" kern="100" dirty="0">
              <a:effectLst/>
              <a:latin typeface="Arial" panose="020B0604020202020204" pitchFamily="34" charset="0"/>
              <a:ea typeface="宋体" panose="02010600030101010101" pitchFamily="2" charset="-122"/>
              <a:cs typeface="Times New Roman" panose="02020603050405020304" pitchFamily="18" charset="0"/>
            </a:endParaRPr>
          </a:p>
          <a:p>
            <a:pPr marL="342900" lvl="0" indent="-342900" algn="just">
              <a:spcBef>
                <a:spcPts val="1200"/>
              </a:spcBef>
              <a:spcAft>
                <a:spcPts val="1200"/>
              </a:spcAft>
              <a:buFont typeface="Wingdings" panose="05000000000000000000" pitchFamily="2" charset="2"/>
              <a:buChar char=""/>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 connectable directed event</a:t>
            </a:r>
            <a:endParaRPr lang="zh-CN" altLang="zh-CN" sz="1600" kern="100" dirty="0">
              <a:effectLst/>
              <a:latin typeface="Arial" panose="020B0604020202020204" pitchFamily="34" charset="0"/>
              <a:ea typeface="宋体" panose="02010600030101010101" pitchFamily="2" charset="-122"/>
              <a:cs typeface="Times New Roman" panose="02020603050405020304" pitchFamily="18" charset="0"/>
            </a:endParaRPr>
          </a:p>
          <a:p>
            <a:pPr marL="342900" lvl="0" indent="-342900" algn="just">
              <a:spcBef>
                <a:spcPts val="1200"/>
              </a:spcBef>
              <a:spcAft>
                <a:spcPts val="1200"/>
              </a:spcAft>
              <a:buFont typeface="Wingdings" panose="05000000000000000000" pitchFamily="2" charset="2"/>
              <a:buChar char=""/>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 non-connectable and non-scannable undirected event</a:t>
            </a:r>
            <a:endParaRPr lang="zh-CN" altLang="zh-CN" sz="1600" kern="100" dirty="0">
              <a:effectLst/>
              <a:latin typeface="Arial" panose="020B0604020202020204" pitchFamily="34" charset="0"/>
              <a:ea typeface="宋体" panose="02010600030101010101" pitchFamily="2" charset="-122"/>
              <a:cs typeface="Times New Roman" panose="02020603050405020304" pitchFamily="18" charset="0"/>
            </a:endParaRPr>
          </a:p>
          <a:p>
            <a:pPr marL="342900" lvl="0" indent="-342900" algn="just">
              <a:spcBef>
                <a:spcPts val="1200"/>
              </a:spcBef>
              <a:spcAft>
                <a:spcPts val="1200"/>
              </a:spcAft>
              <a:buFont typeface="Wingdings" panose="05000000000000000000" pitchFamily="2" charset="2"/>
              <a:buChar char=""/>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 non-connectable and non-scannable directed event</a:t>
            </a:r>
            <a:endParaRPr lang="zh-CN" altLang="zh-CN" sz="1600" kern="100" dirty="0">
              <a:effectLst/>
              <a:latin typeface="Arial" panose="020B0604020202020204" pitchFamily="34" charset="0"/>
              <a:ea typeface="宋体" panose="02010600030101010101" pitchFamily="2" charset="-122"/>
              <a:cs typeface="Times New Roman" panose="02020603050405020304" pitchFamily="18" charset="0"/>
            </a:endParaRPr>
          </a:p>
          <a:p>
            <a:pPr marL="342900" lvl="0" indent="-342900" algn="just">
              <a:spcBef>
                <a:spcPts val="1200"/>
              </a:spcBef>
              <a:spcAft>
                <a:spcPts val="1200"/>
              </a:spcAft>
              <a:buFont typeface="Wingdings" panose="05000000000000000000" pitchFamily="2" charset="2"/>
              <a:buChar char=""/>
            </a:pPr>
            <a:r>
              <a:rPr lang="en-US" altLang="zh-CN" sz="1600" kern="100" dirty="0">
                <a:effectLst/>
                <a:latin typeface="Arial" panose="020B0604020202020204" pitchFamily="34" charset="0"/>
                <a:ea typeface="宋体" panose="02010600030101010101" pitchFamily="2" charset="-122"/>
                <a:cs typeface="Arial" panose="020B0604020202020204" pitchFamily="34" charset="0"/>
              </a:rPr>
              <a:t>a scannable undirected event</a:t>
            </a:r>
            <a:endParaRPr lang="zh-CN" altLang="zh-CN" sz="1600" kern="100" dirty="0">
              <a:effectLst/>
              <a:latin typeface="Arial" panose="020B0604020202020204" pitchFamily="34" charset="0"/>
              <a:ea typeface="宋体" panose="02010600030101010101" pitchFamily="2" charset="-122"/>
              <a:cs typeface="Times New Roman" panose="02020603050405020304" pitchFamily="18" charset="0"/>
            </a:endParaRPr>
          </a:p>
          <a:p>
            <a:pPr marL="342900" lvl="0" indent="-342900" algn="just">
              <a:spcBef>
                <a:spcPts val="1200"/>
              </a:spcBef>
              <a:spcAft>
                <a:spcPts val="1200"/>
              </a:spcAft>
              <a:buFont typeface="Wingdings" panose="05000000000000000000" pitchFamily="2" charset="2"/>
              <a:buChar char=""/>
            </a:pPr>
            <a:r>
              <a:rPr lang="en-US" altLang="zh-CN" sz="1600" kern="100" dirty="0">
                <a:effectLst/>
                <a:latin typeface="Arial" panose="020B0604020202020204" pitchFamily="34" charset="0"/>
                <a:ea typeface="宋体" panose="02010600030101010101" pitchFamily="2" charset="-122"/>
                <a:cs typeface="Arial" panose="020B0604020202020204" pitchFamily="34" charset="0"/>
              </a:rPr>
              <a:t>a scannable directed event</a:t>
            </a:r>
            <a:endParaRPr lang="zh-CN" altLang="zh-CN" sz="1600" kern="100" dirty="0">
              <a:effectLst/>
              <a:latin typeface="Arial" panose="020B0604020202020204" pitchFamily="34" charset="0"/>
              <a:ea typeface="宋体" panose="02010600030101010101" pitchFamily="2" charset="-122"/>
              <a:cs typeface="Times New Roman" panose="02020603050405020304" pitchFamily="18" charset="0"/>
            </a:endParaRPr>
          </a:p>
          <a:p>
            <a:pPr marL="266700"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Arial" panose="020B0604020202020204" pitchFamily="34" charset="0"/>
              </a:rPr>
              <a:t>这个大家随便看看，有个简单概念就行了，不用特意花时间去记住。</a:t>
            </a:r>
            <a:endParaRPr lang="zh-CN" altLang="zh-CN" sz="1600" kern="100" dirty="0">
              <a:effectLst/>
              <a:latin typeface="Arial" panose="020B0604020202020204" pitchFamily="34" charset="0"/>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981136683"/>
      </p:ext>
    </p:extLst>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8D68083-44B1-43CA-8503-1ACFBB4A719F}"/>
              </a:ext>
            </a:extLst>
          </p:cNvPr>
          <p:cNvSpPr/>
          <p:nvPr>
            <p:custDataLst>
              <p:tags r:id="rId2"/>
            </p:custDataLst>
          </p:nvPr>
        </p:nvSpPr>
        <p:spPr>
          <a:xfrm>
            <a:off x="0" y="0"/>
            <a:ext cx="12192000" cy="90525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65D5C93-6EF6-4CD7-917A-721288050316}"/>
              </a:ext>
            </a:extLst>
          </p:cNvPr>
          <p:cNvSpPr txBox="1"/>
          <p:nvPr>
            <p:custDataLst>
              <p:tags r:id="rId3"/>
            </p:custDataLst>
          </p:nvPr>
        </p:nvSpPr>
        <p:spPr>
          <a:xfrm>
            <a:off x="104228" y="147828"/>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扫描窗口和间隔</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(Scanning Window and Interval)</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6" name="图片 5">
            <a:extLst>
              <a:ext uri="{FF2B5EF4-FFF2-40B4-BE49-F238E27FC236}">
                <a16:creationId xmlns:a16="http://schemas.microsoft.com/office/drawing/2014/main" id="{46B63C82-8082-46C6-9E8E-4B6635F489CF}"/>
              </a:ext>
            </a:extLst>
          </p:cNvPr>
          <p:cNvPicPr/>
          <p:nvPr/>
        </p:nvPicPr>
        <p:blipFill>
          <a:blip r:embed="rId5"/>
          <a:stretch>
            <a:fillRect/>
          </a:stretch>
        </p:blipFill>
        <p:spPr>
          <a:xfrm>
            <a:off x="1228165" y="1053084"/>
            <a:ext cx="9351831" cy="2059810"/>
          </a:xfrm>
          <a:prstGeom prst="rect">
            <a:avLst/>
          </a:prstGeom>
        </p:spPr>
      </p:pic>
      <p:sp>
        <p:nvSpPr>
          <p:cNvPr id="9" name="文本框 8">
            <a:extLst>
              <a:ext uri="{FF2B5EF4-FFF2-40B4-BE49-F238E27FC236}">
                <a16:creationId xmlns:a16="http://schemas.microsoft.com/office/drawing/2014/main" id="{4881A4ED-8A38-4FB4-BDA6-34F2AC231CE6}"/>
              </a:ext>
            </a:extLst>
          </p:cNvPr>
          <p:cNvSpPr txBox="1"/>
          <p:nvPr/>
        </p:nvSpPr>
        <p:spPr>
          <a:xfrm>
            <a:off x="724109" y="3227004"/>
            <a:ext cx="10359941" cy="3170099"/>
          </a:xfrm>
          <a:prstGeom prst="rect">
            <a:avLst/>
          </a:prstGeom>
          <a:noFill/>
        </p:spPr>
        <p:txBody>
          <a:bodyPr wrap="square">
            <a:spAutoFit/>
          </a:bodyPr>
          <a:lstStyle/>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对于</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scanner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initiator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来说，由于不知道</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advertiser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什么时候会发出广播，也不知道在</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37</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38</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或</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39</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哪个频道广播，所以使用的策略是周期性的在</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个频道轮询扫描。每次扫描的窗口时长称为</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scanWindow</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，轮询的间隔称为</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scanInterval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。显然，</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scanWindow</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不能大于</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scanInterval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。但是两者可以相等，那就意味着</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RF RX</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要一刻不停地工作了。</a:t>
            </a:r>
          </a:p>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根据</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的定义，</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scanWindow</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scanInterval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只要小于</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40.96s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就行。但是在上层的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HCI</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指令中（</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HCI_LE_Set_Scan_Parameters</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 command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），两者的值被限制为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625μs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的倍数，且范围</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2.5ms~10.24s (0x0004~0x4000)</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上图展示了一种广播与扫描的理想状态</a:t>
            </a:r>
            <a:r>
              <a:rPr lang="zh-CN" altLang="en-US" sz="1400" kern="100" dirty="0">
                <a:latin typeface="Arial" panose="020B0604020202020204" pitchFamily="34" charset="0"/>
                <a:ea typeface="宋体" panose="02010600030101010101" pitchFamily="2" charset="-122"/>
                <a:cs typeface="Times New Roman" panose="02020603050405020304" pitchFamily="18" charset="0"/>
              </a:rPr>
              <a:t>时序</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图，</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advInterval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20ms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（暂时忽略</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advDelay</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scanWindow</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30ms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scanInterval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50ms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。我们可以看到，一次轮询扫描</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37</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38</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39</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三个频道的期间，虽然</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advertiser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发出了</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3*7=21</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，但是扫描端实际上只能直接收到</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5</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在实际用户层面，</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scanWindow</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scanInterval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也是用户可以直接设置的。因为和</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advInterval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一样，这也涉及到了产品收发数据效率和功耗之间的平衡。</a:t>
            </a:r>
          </a:p>
        </p:txBody>
      </p:sp>
    </p:spTree>
    <p:custDataLst>
      <p:tags r:id="rId1"/>
    </p:custDataLst>
    <p:extLst>
      <p:ext uri="{BB962C8B-B14F-4D97-AF65-F5344CB8AC3E}">
        <p14:creationId xmlns:p14="http://schemas.microsoft.com/office/powerpoint/2010/main" val="3429828414"/>
      </p:ext>
    </p:extLst>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0" name="半闭框 19"/>
          <p:cNvSpPr/>
          <p:nvPr userDrawn="1">
            <p:custDataLst>
              <p:tags r:id="rId2"/>
            </p:custDataLst>
          </p:nvPr>
        </p:nvSpPr>
        <p:spPr>
          <a:xfrm flipH="1" flipV="1">
            <a:off x="11581130" y="631028"/>
            <a:ext cx="463550" cy="6031865"/>
          </a:xfrm>
          <a:prstGeom prst="halfFrame">
            <a:avLst>
              <a:gd name="adj1" fmla="val 0"/>
              <a:gd name="adj2" fmla="val 0"/>
            </a:avLst>
          </a:prstGeom>
          <a:solidFill>
            <a:srgbClr val="FCB391"/>
          </a:solidFill>
          <a:ln w="57150">
            <a:solidFill>
              <a:srgbClr val="FCB3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baseline="0">
              <a:solidFill>
                <a:srgbClr val="262626"/>
              </a:solidFill>
              <a:latin typeface="微软雅黑" panose="020B0503020204020204" pitchFamily="34" charset="-122"/>
              <a:ea typeface="微软雅黑" panose="020B0503020204020204" pitchFamily="34" charset="-122"/>
            </a:endParaRPr>
          </a:p>
        </p:txBody>
      </p:sp>
      <p:sp>
        <p:nvSpPr>
          <p:cNvPr id="3" name="矩形 2"/>
          <p:cNvSpPr/>
          <p:nvPr>
            <p:custDataLst>
              <p:tags r:id="rId3"/>
            </p:custDataLst>
          </p:nvPr>
        </p:nvSpPr>
        <p:spPr>
          <a:xfrm>
            <a:off x="914400" y="990600"/>
            <a:ext cx="9448800" cy="4876800"/>
          </a:xfrm>
          <a:prstGeom prst="rect">
            <a:avLst/>
          </a:prstGeom>
          <a:noFill/>
          <a:ln w="38100">
            <a:solidFill>
              <a:srgbClr val="FCB3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4"/>
            </p:custDataLst>
          </p:nvPr>
        </p:nvSpPr>
        <p:spPr>
          <a:xfrm>
            <a:off x="1459865" y="1313833"/>
            <a:ext cx="3505200" cy="1158227"/>
          </a:xfrm>
          <a:prstGeom prst="rect">
            <a:avLst/>
          </a:prstGeom>
          <a:noFill/>
        </p:spPr>
        <p:txBody>
          <a:bodyPr wrap="square" lIns="63500" tIns="25400" rIns="63500" bIns="25400" rtlCol="0" anchor="b">
            <a:noAutofit/>
          </a:bodyPr>
          <a:lstStyle/>
          <a:p>
            <a:pPr marL="0" indent="0" algn="l">
              <a:lnSpc>
                <a:spcPct val="100000"/>
              </a:lnSpc>
              <a:spcBef>
                <a:spcPts val="0"/>
              </a:spcBef>
              <a:spcAft>
                <a:spcPts val="0"/>
              </a:spcAft>
              <a:buSzPct val="100000"/>
            </a:pPr>
            <a:r>
              <a:rPr lang="zh-CN" altLang="en-US" sz="4000" b="1" spc="300" dirty="0">
                <a:solidFill>
                  <a:srgbClr val="C14105"/>
                </a:solidFill>
                <a:latin typeface="微软雅黑" panose="020B0503020204020204" pitchFamily="34" charset="-122"/>
                <a:ea typeface="微软雅黑" panose="020B0503020204020204" pitchFamily="34" charset="-122"/>
                <a:sym typeface="+mn-ea"/>
              </a:rPr>
              <a:t>下一节预告</a:t>
            </a:r>
          </a:p>
        </p:txBody>
      </p:sp>
      <p:sp>
        <p:nvSpPr>
          <p:cNvPr id="7" name="Title 6"/>
          <p:cNvSpPr txBox="1"/>
          <p:nvPr>
            <p:custDataLst>
              <p:tags r:id="rId5"/>
            </p:custDataLst>
          </p:nvPr>
        </p:nvSpPr>
        <p:spPr>
          <a:xfrm>
            <a:off x="1524635" y="2884170"/>
            <a:ext cx="5965190" cy="1395095"/>
          </a:xfrm>
          <a:prstGeom prst="rect">
            <a:avLst/>
          </a:prstGeom>
          <a:noFill/>
          <a:ln w="3175">
            <a:noFill/>
            <a:prstDash val="dash"/>
          </a:ln>
        </p:spPr>
        <p:txBody>
          <a:bodyPr wrap="square" lIns="63500" tIns="25400" rIns="63500" bIns="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30000"/>
              </a:lnSpc>
              <a:spcBef>
                <a:spcPts val="0"/>
              </a:spcBef>
              <a:spcAft>
                <a:spcPts val="800"/>
              </a:spcAft>
              <a:buSzPct val="100000"/>
              <a:buFontTx/>
              <a:buNone/>
            </a:pPr>
            <a:r>
              <a:rPr lang="zh-CN" altLang="en-US" sz="2800" b="1" spc="300" dirty="0">
                <a:ln w="3175">
                  <a:noFill/>
                  <a:prstDash val="dash"/>
                </a:ln>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语义和语境</a:t>
            </a:r>
            <a:endParaRPr lang="en-US" altLang="zh-CN" sz="2800" b="1" spc="300" dirty="0">
              <a:ln w="3175">
                <a:noFill/>
                <a:prstDash val="dash"/>
              </a:ln>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marR="0" lvl="0" indent="0" algn="l" defTabSz="913765" rtl="0" eaLnBrk="1" fontAlgn="auto" latinLnBrk="0" hangingPunct="1">
              <a:lnSpc>
                <a:spcPct val="130000"/>
              </a:lnSpc>
              <a:spcBef>
                <a:spcPts val="0"/>
              </a:spcBef>
              <a:spcAft>
                <a:spcPts val="800"/>
              </a:spcAft>
              <a:buSzPct val="100000"/>
              <a:buFontTx/>
              <a:buNone/>
            </a:pPr>
            <a:r>
              <a:rPr lang="en-US" altLang="zh-CN" sz="2800" b="1" spc="300" dirty="0">
                <a:ln w="3175">
                  <a:noFill/>
                  <a:prstDash val="dash"/>
                </a:ln>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--Generic Attribute Profile (GATT)</a:t>
            </a:r>
            <a:endParaRPr kumimoji="0" sz="2800" b="1" i="0" kern="1200" cap="none" spc="300" normalizeH="0" noProof="0" dirty="0">
              <a:ln w="3175">
                <a:noFill/>
                <a:prstDash val="dash"/>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a:blip r:embed="rId9"/>
          <a:stretch>
            <a:fillRect/>
          </a:stretch>
        </p:blipFill>
        <p:spPr>
          <a:xfrm>
            <a:off x="7489825" y="2174875"/>
            <a:ext cx="3784600" cy="3549650"/>
          </a:xfrm>
          <a:prstGeom prst="rect">
            <a:avLst/>
          </a:prstGeom>
        </p:spPr>
      </p:pic>
    </p:spTree>
    <p:custDataLst>
      <p:tags r:id="rId1"/>
    </p:custDataLst>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43510"/>
            <a:ext cx="9308465" cy="910590"/>
          </a:xfrm>
        </p:spPr>
        <p:txBody>
          <a:bodyPr>
            <a:normAutofit/>
          </a:bodyPr>
          <a:lstStyle/>
          <a:p>
            <a:pPr indent="0" algn="l"/>
            <a:r>
              <a:rPr lang="en-US" altLang="zh-CN" dirty="0">
                <a:cs typeface="微软雅黑" panose="020B0503020204020204" pitchFamily="34" charset="-122"/>
                <a:sym typeface="+mn-ea"/>
              </a:rPr>
              <a:t>Physical Layer(PHY)</a:t>
            </a:r>
            <a:endParaRPr lang="zh-CN" altLang="en-US" dirty="0">
              <a:cs typeface="微软雅黑" panose="020B0503020204020204" pitchFamily="34" charset="-122"/>
              <a:sym typeface="+mn-ea"/>
            </a:endParaRPr>
          </a:p>
        </p:txBody>
      </p:sp>
      <p:pic>
        <p:nvPicPr>
          <p:cNvPr id="10" name="图片 9">
            <a:extLst>
              <a:ext uri="{FF2B5EF4-FFF2-40B4-BE49-F238E27FC236}">
                <a16:creationId xmlns:a16="http://schemas.microsoft.com/office/drawing/2014/main" id="{620B63BF-949C-4F6D-A9D9-86535F045F2D}"/>
              </a:ext>
            </a:extLst>
          </p:cNvPr>
          <p:cNvPicPr/>
          <p:nvPr/>
        </p:nvPicPr>
        <p:blipFill>
          <a:blip r:embed="rId3"/>
          <a:stretch>
            <a:fillRect/>
          </a:stretch>
        </p:blipFill>
        <p:spPr>
          <a:xfrm>
            <a:off x="770227" y="1212673"/>
            <a:ext cx="5739630" cy="5215855"/>
          </a:xfrm>
          <a:prstGeom prst="rect">
            <a:avLst/>
          </a:prstGeom>
        </p:spPr>
      </p:pic>
      <p:sp>
        <p:nvSpPr>
          <p:cNvPr id="12" name="文本框 11">
            <a:extLst>
              <a:ext uri="{FF2B5EF4-FFF2-40B4-BE49-F238E27FC236}">
                <a16:creationId xmlns:a16="http://schemas.microsoft.com/office/drawing/2014/main" id="{B2C94EFE-0556-437F-809E-941F71AC8EFA}"/>
              </a:ext>
            </a:extLst>
          </p:cNvPr>
          <p:cNvSpPr txBox="1"/>
          <p:nvPr/>
        </p:nvSpPr>
        <p:spPr>
          <a:xfrm>
            <a:off x="6788790" y="1212673"/>
            <a:ext cx="3999451" cy="4001095"/>
          </a:xfrm>
          <a:prstGeom prst="rect">
            <a:avLst/>
          </a:prstGeom>
          <a:noFill/>
        </p:spPr>
        <p:txBody>
          <a:bodyPr wrap="square">
            <a:spAutoFit/>
          </a:bodyPr>
          <a:lstStyle/>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首先我们要明确一下概念：物理层，指的不是物理上的硬件实体，而是定义硬件实体的协议规范。它规定了</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在射频层面的标准，实际的物理硬件是由各家厂商根据这个标准来制作蓝牙产品的射频电路。或者反过来说，各家厂商制作的蓝牙产品必须符合</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PHY</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规定的标准。</a:t>
            </a:r>
            <a:endParaRPr lang="en-US" altLang="zh-CN" sz="1800"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en-US" altLang="zh-CN" kern="100" dirty="0">
                <a:latin typeface="Arial" panose="020B0604020202020204" pitchFamily="34" charset="0"/>
                <a:ea typeface="宋体" panose="02010600030101010101" pitchFamily="2" charset="-122"/>
                <a:cs typeface="Times New Roman" panose="02020603050405020304" pitchFamily="18" charset="0"/>
              </a:rPr>
              <a:t>BLE</a:t>
            </a:r>
            <a:r>
              <a:rPr lang="zh-CN" altLang="zh-CN" kern="100" dirty="0">
                <a:latin typeface="Arial" panose="020B0604020202020204" pitchFamily="34" charset="0"/>
                <a:ea typeface="宋体" panose="02010600030101010101" pitchFamily="2" charset="-122"/>
                <a:cs typeface="Times New Roman" panose="02020603050405020304" pitchFamily="18" charset="0"/>
              </a:rPr>
              <a:t>的</a:t>
            </a:r>
            <a:r>
              <a:rPr lang="en-US" altLang="zh-CN" kern="100" dirty="0">
                <a:latin typeface="Arial" panose="020B0604020202020204" pitchFamily="34" charset="0"/>
                <a:ea typeface="宋体" panose="02010600030101010101" pitchFamily="2" charset="-122"/>
                <a:cs typeface="Times New Roman" panose="02020603050405020304" pitchFamily="18" charset="0"/>
              </a:rPr>
              <a:t>PHY</a:t>
            </a:r>
            <a:r>
              <a:rPr lang="zh-CN" altLang="zh-CN" kern="100" dirty="0">
                <a:latin typeface="Arial" panose="020B0604020202020204" pitchFamily="34" charset="0"/>
                <a:ea typeface="宋体" panose="02010600030101010101" pitchFamily="2" charset="-122"/>
                <a:cs typeface="Times New Roman" panose="02020603050405020304" pitchFamily="18" charset="0"/>
              </a:rPr>
              <a:t>分为</a:t>
            </a:r>
            <a:r>
              <a:rPr lang="en-US" altLang="zh-CN" kern="100" dirty="0">
                <a:latin typeface="Arial" panose="020B0604020202020204" pitchFamily="34" charset="0"/>
                <a:ea typeface="宋体" panose="02010600030101010101" pitchFamily="2" charset="-122"/>
                <a:cs typeface="Times New Roman" panose="02020603050405020304" pitchFamily="18" charset="0"/>
              </a:rPr>
              <a:t>LE Uncoded PHY</a:t>
            </a:r>
            <a:r>
              <a:rPr lang="zh-CN" altLang="zh-CN" kern="100" dirty="0">
                <a:latin typeface="Arial" panose="020B0604020202020204" pitchFamily="34" charset="0"/>
                <a:ea typeface="宋体" panose="02010600030101010101" pitchFamily="2" charset="-122"/>
                <a:cs typeface="Times New Roman" panose="02020603050405020304" pitchFamily="18" charset="0"/>
              </a:rPr>
              <a:t>和</a:t>
            </a:r>
            <a:r>
              <a:rPr lang="en-US" altLang="zh-CN" kern="100" dirty="0">
                <a:latin typeface="Arial" panose="020B0604020202020204" pitchFamily="34" charset="0"/>
                <a:ea typeface="宋体" panose="02010600030101010101" pitchFamily="2" charset="-122"/>
                <a:cs typeface="Times New Roman" panose="02020603050405020304" pitchFamily="18" charset="0"/>
              </a:rPr>
              <a:t>LE Coded PHY</a:t>
            </a:r>
            <a:r>
              <a:rPr lang="zh-CN" altLang="zh-CN" kern="100" dirty="0">
                <a:latin typeface="Arial" panose="020B0604020202020204" pitchFamily="34" charset="0"/>
                <a:ea typeface="宋体" panose="02010600030101010101" pitchFamily="2" charset="-122"/>
                <a:cs typeface="Times New Roman" panose="02020603050405020304" pitchFamily="18" charset="0"/>
              </a:rPr>
              <a:t>。</a:t>
            </a:r>
            <a:r>
              <a:rPr lang="en-US" altLang="zh-CN" kern="100" dirty="0">
                <a:latin typeface="Arial" panose="020B0604020202020204" pitchFamily="34" charset="0"/>
                <a:ea typeface="宋体" panose="02010600030101010101" pitchFamily="2" charset="-122"/>
                <a:cs typeface="Times New Roman" panose="02020603050405020304" pitchFamily="18" charset="0"/>
              </a:rPr>
              <a:t>LE Uncoded PHY</a:t>
            </a:r>
            <a:r>
              <a:rPr lang="zh-CN" altLang="zh-CN" kern="100" dirty="0">
                <a:latin typeface="Arial" panose="020B0604020202020204" pitchFamily="34" charset="0"/>
                <a:ea typeface="宋体" panose="02010600030101010101" pitchFamily="2" charset="-122"/>
                <a:cs typeface="Times New Roman" panose="02020603050405020304" pitchFamily="18" charset="0"/>
              </a:rPr>
              <a:t>又分为</a:t>
            </a:r>
            <a:r>
              <a:rPr lang="en-US" altLang="zh-CN" kern="100" dirty="0">
                <a:latin typeface="Arial" panose="020B0604020202020204" pitchFamily="34" charset="0"/>
                <a:ea typeface="宋体" panose="02010600030101010101" pitchFamily="2" charset="-122"/>
                <a:cs typeface="Times New Roman" panose="02020603050405020304" pitchFamily="18" charset="0"/>
              </a:rPr>
              <a:t>1Mbps</a:t>
            </a:r>
            <a:r>
              <a:rPr lang="zh-CN" altLang="zh-CN" kern="100" dirty="0">
                <a:latin typeface="Arial" panose="020B0604020202020204" pitchFamily="34" charset="0"/>
                <a:ea typeface="宋体" panose="02010600030101010101" pitchFamily="2" charset="-122"/>
                <a:cs typeface="Times New Roman" panose="02020603050405020304" pitchFamily="18" charset="0"/>
              </a:rPr>
              <a:t>和</a:t>
            </a:r>
            <a:r>
              <a:rPr lang="en-US" altLang="zh-CN" kern="100" dirty="0">
                <a:latin typeface="Arial" panose="020B0604020202020204" pitchFamily="34" charset="0"/>
                <a:ea typeface="宋体" panose="02010600030101010101" pitchFamily="2" charset="-122"/>
                <a:cs typeface="Times New Roman" panose="02020603050405020304" pitchFamily="18" charset="0"/>
              </a:rPr>
              <a:t>2Mbps</a:t>
            </a:r>
            <a:r>
              <a:rPr lang="zh-CN" altLang="zh-CN" kern="100" dirty="0">
                <a:latin typeface="Arial" panose="020B0604020202020204" pitchFamily="34" charset="0"/>
                <a:ea typeface="宋体" panose="02010600030101010101" pitchFamily="2" charset="-122"/>
                <a:cs typeface="Times New Roman" panose="02020603050405020304" pitchFamily="18" charset="0"/>
              </a:rPr>
              <a:t>；</a:t>
            </a:r>
            <a:r>
              <a:rPr lang="en-US" altLang="zh-CN" kern="100" dirty="0">
                <a:latin typeface="Arial" panose="020B0604020202020204" pitchFamily="34" charset="0"/>
                <a:ea typeface="宋体" panose="02010600030101010101" pitchFamily="2" charset="-122"/>
                <a:cs typeface="Times New Roman" panose="02020603050405020304" pitchFamily="18" charset="0"/>
              </a:rPr>
              <a:t>LE Coded PHY</a:t>
            </a:r>
            <a:r>
              <a:rPr lang="zh-CN" altLang="zh-CN" kern="100" dirty="0">
                <a:latin typeface="Arial" panose="020B0604020202020204" pitchFamily="34" charset="0"/>
                <a:ea typeface="宋体" panose="02010600030101010101" pitchFamily="2" charset="-122"/>
                <a:cs typeface="Times New Roman" panose="02020603050405020304" pitchFamily="18" charset="0"/>
              </a:rPr>
              <a:t>又分为</a:t>
            </a:r>
            <a:r>
              <a:rPr lang="en-US" altLang="zh-CN" kern="100" dirty="0">
                <a:latin typeface="Arial" panose="020B0604020202020204" pitchFamily="34" charset="0"/>
                <a:ea typeface="宋体" panose="02010600030101010101" pitchFamily="2" charset="-122"/>
                <a:cs typeface="Times New Roman" panose="02020603050405020304" pitchFamily="18" charset="0"/>
              </a:rPr>
              <a:t>S=2: 500kbps</a:t>
            </a:r>
            <a:r>
              <a:rPr lang="zh-CN" altLang="zh-CN" kern="100" dirty="0">
                <a:latin typeface="Arial" panose="020B0604020202020204" pitchFamily="34" charset="0"/>
                <a:ea typeface="宋体" panose="02010600030101010101" pitchFamily="2" charset="-122"/>
                <a:cs typeface="Times New Roman" panose="02020603050405020304" pitchFamily="18" charset="0"/>
              </a:rPr>
              <a:t>和</a:t>
            </a:r>
            <a:r>
              <a:rPr lang="en-US" altLang="zh-CN" kern="100" dirty="0">
                <a:latin typeface="Arial" panose="020B0604020202020204" pitchFamily="34" charset="0"/>
                <a:ea typeface="宋体" panose="02010600030101010101" pitchFamily="2" charset="-122"/>
                <a:cs typeface="Times New Roman" panose="02020603050405020304" pitchFamily="18" charset="0"/>
              </a:rPr>
              <a:t>S=8: 125kbps</a:t>
            </a:r>
            <a:r>
              <a:rPr lang="zh-CN" altLang="zh-CN" kern="100" dirty="0">
                <a:latin typeface="Arial" panose="020B0604020202020204" pitchFamily="34" charset="0"/>
                <a:ea typeface="宋体" panose="02010600030101010101" pitchFamily="2" charset="-122"/>
                <a:cs typeface="Times New Roman" panose="02020603050405020304" pitchFamily="18" charset="0"/>
              </a:rPr>
              <a:t>，不同的速率。</a:t>
            </a:r>
          </a:p>
        </p:txBody>
      </p:sp>
    </p:spTree>
    <p:custDataLst>
      <p:tags r:id="rId1"/>
    </p:custDataLst>
  </p:cSld>
  <p:clrMapOvr>
    <a:masterClrMapping/>
  </p:clrMapOvr>
  <p:transition spd="slow" advClick="0">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155429" y="166884"/>
            <a:ext cx="11277689" cy="609600"/>
          </a:xfrm>
          <a:prstGeom prst="rect">
            <a:avLst/>
          </a:prstGeom>
          <a:noFill/>
        </p:spPr>
        <p:txBody>
          <a:bodyPr wrap="square" lIns="63500" tIns="25400" rIns="63500" bIns="25400" rtlCol="0" anchor="ctr" anchorCtr="0">
            <a:normAutofit fontScale="70000" lnSpcReduction="20000"/>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频段</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(Band)</a:t>
            </a: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、频道</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(Channel)</a:t>
            </a: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和射频公差</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(Radio Frequency Tolerance)</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 name="图片 9">
            <a:extLst>
              <a:ext uri="{FF2B5EF4-FFF2-40B4-BE49-F238E27FC236}">
                <a16:creationId xmlns:a16="http://schemas.microsoft.com/office/drawing/2014/main" id="{0915B49C-BF3D-4845-9152-A3C493AAACA0}"/>
              </a:ext>
            </a:extLst>
          </p:cNvPr>
          <p:cNvPicPr/>
          <p:nvPr/>
        </p:nvPicPr>
        <p:blipFill>
          <a:blip r:embed="rId5"/>
          <a:stretch>
            <a:fillRect/>
          </a:stretch>
        </p:blipFill>
        <p:spPr>
          <a:xfrm>
            <a:off x="5794274" y="1498867"/>
            <a:ext cx="5400040" cy="1833880"/>
          </a:xfrm>
          <a:prstGeom prst="rect">
            <a:avLst/>
          </a:prstGeom>
        </p:spPr>
      </p:pic>
      <p:sp>
        <p:nvSpPr>
          <p:cNvPr id="12" name="文本框 11">
            <a:extLst>
              <a:ext uri="{FF2B5EF4-FFF2-40B4-BE49-F238E27FC236}">
                <a16:creationId xmlns:a16="http://schemas.microsoft.com/office/drawing/2014/main" id="{F3CD7FD3-2A8B-4F20-80D1-BE70CE387CE3}"/>
              </a:ext>
            </a:extLst>
          </p:cNvPr>
          <p:cNvSpPr txBox="1"/>
          <p:nvPr/>
        </p:nvSpPr>
        <p:spPr>
          <a:xfrm>
            <a:off x="649705" y="1073289"/>
            <a:ext cx="4066674" cy="5632311"/>
          </a:xfrm>
          <a:prstGeom prst="rect">
            <a:avLst/>
          </a:prstGeom>
          <a:noFill/>
        </p:spPr>
        <p:txBody>
          <a:bodyPr wrap="square">
            <a:spAutoFit/>
          </a:bodyPr>
          <a:lstStyle/>
          <a:p>
            <a:r>
              <a:rPr lang="en-US" altLang="zh-CN" sz="1800" kern="0" dirty="0">
                <a:effectLst/>
                <a:latin typeface="宋体" panose="02010600030101010101" pitchFamily="2" charset="-122"/>
                <a:cs typeface="宋体" panose="02010600030101010101" pitchFamily="2" charset="-122"/>
              </a:rPr>
              <a:t>    </a:t>
            </a:r>
            <a:r>
              <a:rPr lang="en-US" altLang="zh-CN" kern="0" dirty="0">
                <a:ea typeface="宋体" panose="02010600030101010101" pitchFamily="2" charset="-122"/>
              </a:rPr>
              <a:t>BLE</a:t>
            </a:r>
            <a:r>
              <a:rPr lang="zh-CN" altLang="zh-CN" sz="1800" kern="0" dirty="0">
                <a:effectLst/>
                <a:ea typeface="宋体" panose="02010600030101010101" pitchFamily="2" charset="-122"/>
                <a:cs typeface="宋体" panose="02010600030101010101" pitchFamily="2" charset="-122"/>
              </a:rPr>
              <a:t>使用的是</a:t>
            </a:r>
            <a:r>
              <a:rPr lang="en-US" altLang="zh-CN" sz="1800" kern="0" dirty="0">
                <a:effectLst/>
                <a:ea typeface="宋体" panose="02010600030101010101" pitchFamily="2" charset="-122"/>
                <a:cs typeface="宋体" panose="02010600030101010101" pitchFamily="2" charset="-122"/>
              </a:rPr>
              <a:t>2.4GHz ISM</a:t>
            </a:r>
            <a:r>
              <a:rPr lang="zh-CN" altLang="zh-CN" sz="1800" kern="0" dirty="0">
                <a:effectLst/>
                <a:ea typeface="宋体" panose="02010600030101010101" pitchFamily="2" charset="-122"/>
                <a:cs typeface="宋体" panose="02010600030101010101" pitchFamily="2" charset="-122"/>
              </a:rPr>
              <a:t>频段，也就是</a:t>
            </a:r>
            <a:r>
              <a:rPr lang="en-US" altLang="zh-CN" sz="1800" kern="0" dirty="0">
                <a:effectLst/>
                <a:ea typeface="宋体" panose="02010600030101010101" pitchFamily="2" charset="-122"/>
                <a:cs typeface="宋体" panose="02010600030101010101" pitchFamily="2" charset="-122"/>
              </a:rPr>
              <a:t>2.4~2.5GHz</a:t>
            </a:r>
            <a:r>
              <a:rPr lang="zh-CN" altLang="zh-CN" sz="1800" kern="0" dirty="0">
                <a:effectLst/>
                <a:ea typeface="宋体" panose="02010600030101010101" pitchFamily="2" charset="-122"/>
                <a:cs typeface="宋体" panose="02010600030101010101" pitchFamily="2" charset="-122"/>
              </a:rPr>
              <a:t>。具体一点，</a:t>
            </a:r>
            <a:r>
              <a:rPr lang="en-US" altLang="zh-CN" sz="1800" kern="0" dirty="0">
                <a:effectLst/>
                <a:ea typeface="宋体" panose="02010600030101010101" pitchFamily="2" charset="-122"/>
                <a:cs typeface="宋体" panose="02010600030101010101" pitchFamily="2" charset="-122"/>
              </a:rPr>
              <a:t>PHY</a:t>
            </a:r>
            <a:r>
              <a:rPr lang="zh-CN" altLang="zh-CN" sz="1800" kern="0" dirty="0">
                <a:effectLst/>
                <a:ea typeface="宋体" panose="02010600030101010101" pitchFamily="2" charset="-122"/>
                <a:cs typeface="宋体" panose="02010600030101010101" pitchFamily="2" charset="-122"/>
              </a:rPr>
              <a:t>给</a:t>
            </a:r>
            <a:r>
              <a:rPr lang="en-US" altLang="zh-CN" sz="1800" kern="0" dirty="0">
                <a:effectLst/>
                <a:ea typeface="宋体" panose="02010600030101010101" pitchFamily="2" charset="-122"/>
                <a:cs typeface="宋体" panose="02010600030101010101" pitchFamily="2" charset="-122"/>
              </a:rPr>
              <a:t>BLE</a:t>
            </a:r>
            <a:r>
              <a:rPr lang="zh-CN" altLang="zh-CN" sz="1800" kern="0" dirty="0">
                <a:effectLst/>
                <a:ea typeface="宋体" panose="02010600030101010101" pitchFamily="2" charset="-122"/>
                <a:cs typeface="宋体" panose="02010600030101010101" pitchFamily="2" charset="-122"/>
              </a:rPr>
              <a:t>定义的使用</a:t>
            </a:r>
            <a:r>
              <a:rPr lang="zh-CN" altLang="zh-CN" sz="1800" kern="0" dirty="0">
                <a:solidFill>
                  <a:srgbClr val="FF0000"/>
                </a:solidFill>
                <a:effectLst/>
                <a:latin typeface="Arial" panose="020B0604020202020204" pitchFamily="34" charset="0"/>
                <a:ea typeface="宋体" panose="02010600030101010101" pitchFamily="2" charset="-122"/>
                <a:cs typeface="Times New Roman" panose="02020603050405020304" pitchFamily="18" charset="0"/>
              </a:rPr>
              <a:t>频段</a:t>
            </a:r>
            <a:r>
              <a:rPr lang="zh-CN" altLang="zh-CN" sz="1800" kern="0" dirty="0">
                <a:effectLst/>
                <a:ea typeface="宋体" panose="02010600030101010101" pitchFamily="2" charset="-122"/>
                <a:cs typeface="宋体" panose="02010600030101010101" pitchFamily="2" charset="-122"/>
              </a:rPr>
              <a:t>是</a:t>
            </a:r>
            <a:r>
              <a:rPr lang="en-US" altLang="zh-CN" sz="1800" kern="0" dirty="0">
                <a:effectLst/>
                <a:ea typeface="宋体" panose="02010600030101010101" pitchFamily="2" charset="-122"/>
                <a:cs typeface="宋体" panose="02010600030101010101" pitchFamily="2" charset="-122"/>
              </a:rPr>
              <a:t>2.4~2.4835GHz</a:t>
            </a:r>
            <a:r>
              <a:rPr lang="zh-CN" altLang="zh-CN" sz="1800" kern="0" dirty="0">
                <a:effectLst/>
                <a:ea typeface="宋体" panose="02010600030101010101" pitchFamily="2" charset="-122"/>
                <a:cs typeface="宋体" panose="02010600030101010101" pitchFamily="2" charset="-122"/>
              </a:rPr>
              <a:t>。注意它是一段频率，而不是一个频率。我们平时沟通为了省事就简单称之为</a:t>
            </a:r>
            <a:r>
              <a:rPr lang="en-US" altLang="zh-CN" sz="1800" kern="0" dirty="0">
                <a:effectLst/>
                <a:ea typeface="宋体" panose="02010600030101010101" pitchFamily="2" charset="-122"/>
                <a:cs typeface="宋体" panose="02010600030101010101" pitchFamily="2" charset="-122"/>
              </a:rPr>
              <a:t>2.4G</a:t>
            </a:r>
            <a:r>
              <a:rPr lang="zh-CN" altLang="zh-CN" sz="1800" kern="0" dirty="0">
                <a:effectLst/>
                <a:ea typeface="宋体" panose="02010600030101010101" pitchFamily="2" charset="-122"/>
                <a:cs typeface="宋体" panose="02010600030101010101" pitchFamily="2" charset="-122"/>
              </a:rPr>
              <a:t>频段。</a:t>
            </a:r>
            <a:endParaRPr lang="en-US" altLang="zh-CN" sz="1800" kern="0" dirty="0">
              <a:effectLst/>
              <a:ea typeface="宋体" panose="02010600030101010101" pitchFamily="2" charset="-122"/>
              <a:cs typeface="宋体" panose="02010600030101010101" pitchFamily="2" charset="-122"/>
            </a:endParaRPr>
          </a:p>
          <a:p>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如果把</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无线数据的传输比喻成来来往往的车流，那么</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2.4GHz</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“频段”就可以看作是一条马路，</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数据“车辆”只能在这条马路上“行驶”。而“频道”就可以看作是“车道”，</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的马路是</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40</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车道的。中心频率就是车辆在一个车道上行驶的“中间线”，行驶的时候不能偏离中间线太远，否则会撞到旁边车道的车辆。</a:t>
            </a:r>
            <a:endParaRPr lang="en-US" altLang="zh-CN" sz="1800" kern="100" dirty="0">
              <a:effectLst/>
              <a:latin typeface="Arial" panose="020B0604020202020204" pitchFamily="34" charset="0"/>
              <a:ea typeface="宋体" panose="02010600030101010101" pitchFamily="2" charset="-122"/>
              <a:cs typeface="Times New Roman" panose="02020603050405020304" pitchFamily="18" charset="0"/>
            </a:endParaRPr>
          </a:p>
          <a:p>
            <a:r>
              <a:rPr lang="en-US" altLang="zh-CN" kern="100" dirty="0">
                <a:solidFill>
                  <a:srgbClr val="00B050"/>
                </a:solidFill>
                <a:latin typeface="Arial" panose="020B0604020202020204" pitchFamily="34" charset="0"/>
                <a:ea typeface="宋体" panose="02010600030101010101" pitchFamily="2" charset="-122"/>
                <a:cs typeface="Times New Roman" panose="02020603050405020304" pitchFamily="18" charset="0"/>
              </a:rPr>
              <a:t>    </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那么能偏离“中间线”多远呢？</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LE PHY</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规定的发射频率公差是不能超过±</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150kHz</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。同时，一个数据包内的公差不能超过±</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50kHz</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，且不能超过</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400Hz/</a:t>
            </a:r>
            <a:r>
              <a:rPr lang="en-US" altLang="zh-CN" sz="1800" kern="100" dirty="0">
                <a:effectLst/>
                <a:latin typeface="Cambria Math" panose="02040503050406030204" pitchFamily="18" charset="0"/>
                <a:ea typeface="宋体" panose="02010600030101010101" pitchFamily="2" charset="-122"/>
                <a:cs typeface="Cambria Math" panose="02040503050406030204" pitchFamily="18" charset="0"/>
              </a:rPr>
              <a:t>𝛍</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p>
        </p:txBody>
      </p:sp>
      <p:sp>
        <p:nvSpPr>
          <p:cNvPr id="14" name="文本框 13">
            <a:extLst>
              <a:ext uri="{FF2B5EF4-FFF2-40B4-BE49-F238E27FC236}">
                <a16:creationId xmlns:a16="http://schemas.microsoft.com/office/drawing/2014/main" id="{E3593533-98D1-477E-B2D9-49091952A370}"/>
              </a:ext>
            </a:extLst>
          </p:cNvPr>
          <p:cNvSpPr txBox="1"/>
          <p:nvPr/>
        </p:nvSpPr>
        <p:spPr>
          <a:xfrm>
            <a:off x="4981074" y="3603192"/>
            <a:ext cx="6096000" cy="2985433"/>
          </a:xfrm>
          <a:prstGeom prst="rect">
            <a:avLst/>
          </a:prstGeom>
          <a:noFill/>
        </p:spPr>
        <p:txBody>
          <a:bodyPr wrap="square">
            <a:spAutoFit/>
          </a:bodyPr>
          <a:lstStyle/>
          <a:p>
            <a:pPr marL="342900" lvl="0" indent="-342900" algn="just">
              <a:spcBef>
                <a:spcPts val="1200"/>
              </a:spcBef>
              <a:spcAft>
                <a:spcPts val="1200"/>
              </a:spcAft>
              <a:buFont typeface="Wingdings" panose="05000000000000000000" pitchFamily="2" charset="2"/>
              <a:buChar char=""/>
            </a:pPr>
            <a:r>
              <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40</a:t>
            </a:r>
            <a:r>
              <a:rPr lang="zh-CN"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个频道，对应中心频率</a:t>
            </a:r>
            <a:r>
              <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2402+k*2MHz</a:t>
            </a:r>
            <a:r>
              <a:rPr lang="zh-CN"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，其中</a:t>
            </a:r>
            <a:r>
              <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k</a:t>
            </a:r>
            <a:r>
              <a:rPr lang="zh-CN"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为</a:t>
            </a:r>
            <a:r>
              <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0~39</a:t>
            </a:r>
            <a:r>
              <a:rPr lang="zh-CN"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，对应频道编号。</a:t>
            </a:r>
            <a:endPar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在这个频段范围内，定义了</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40</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个频道（</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channel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40</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个频道的编号从</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0</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开始计数到</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39</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。熟悉</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语言的同学们应该知道，从</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0</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开始计数而不是从</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1</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开始计数，更符合与硬件打交道的编程语言的习惯。</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协议对于频道编号的定义也做了这样的处理。</a:t>
            </a:r>
          </a:p>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这</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40</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个频道都有规定的中心频率，或者我们称为中心频点。从</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2402MHz</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开始每隔</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2MHz</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为一个频点，即</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Channel 0</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对应</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2402MHz</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Channel 1</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对应</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2404MHz</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Channel 2</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对应</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2406MHz</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，直到</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Channel 39</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对应</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2480MHz</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。用公式的话，可以表示为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f=2402+k*2MHz, k=0, …, 39</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p>
        </p:txBody>
      </p:sp>
    </p:spTree>
    <p:custDataLst>
      <p:tags r:id="rId1"/>
    </p:custDataLst>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184439" y="147828"/>
            <a:ext cx="11277689" cy="609600"/>
          </a:xfrm>
          <a:prstGeom prst="rect">
            <a:avLst/>
          </a:prstGeom>
          <a:noFill/>
        </p:spPr>
        <p:txBody>
          <a:bodyPr wrap="square" lIns="63500" tIns="25400" rIns="63500" bIns="25400" rtlCol="0" anchor="ctr" anchorCtr="0">
            <a:normAutofit fontScale="77500" lnSpcReduction="20000"/>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发射功率（</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Transmission Power</a:t>
            </a: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）和接收灵敏度</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(Receive Sensitivity)</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a:extLst>
              <a:ext uri="{FF2B5EF4-FFF2-40B4-BE49-F238E27FC236}">
                <a16:creationId xmlns:a16="http://schemas.microsoft.com/office/drawing/2014/main" id="{565966E8-31D5-40B3-A457-70FF6412A8DA}"/>
              </a:ext>
            </a:extLst>
          </p:cNvPr>
          <p:cNvSpPr txBox="1"/>
          <p:nvPr/>
        </p:nvSpPr>
        <p:spPr>
          <a:xfrm>
            <a:off x="601578" y="1244808"/>
            <a:ext cx="5406190" cy="1877437"/>
          </a:xfrm>
          <a:prstGeom prst="rect">
            <a:avLst/>
          </a:prstGeom>
          <a:noFill/>
        </p:spPr>
        <p:txBody>
          <a:bodyPr wrap="square">
            <a:spAutoFit/>
          </a:bodyPr>
          <a:lstStyle/>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对于射频的发射功率，</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LE PHY</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也有约束范围，最小不能小于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0.01mW</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即</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-20dBm</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，最大不能大于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100mW</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即</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+20dBm</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endParaRPr lang="en-US" altLang="zh-CN" sz="1600"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在这个范围的基础上，</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LE PHY</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还定义了</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4</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个功率等级：</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Class 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Class 1.5</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Class 2</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Class 3</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，对应的功率范围如表所示。</a:t>
            </a:r>
          </a:p>
        </p:txBody>
      </p:sp>
      <p:graphicFrame>
        <p:nvGraphicFramePr>
          <p:cNvPr id="4" name="表格 7">
            <a:extLst>
              <a:ext uri="{FF2B5EF4-FFF2-40B4-BE49-F238E27FC236}">
                <a16:creationId xmlns:a16="http://schemas.microsoft.com/office/drawing/2014/main" id="{CDDC9CE9-DB7D-4DF3-9BA0-A9A0BE5DF455}"/>
              </a:ext>
            </a:extLst>
          </p:cNvPr>
          <p:cNvGraphicFramePr>
            <a:graphicFrameLocks noGrp="1"/>
          </p:cNvGraphicFramePr>
          <p:nvPr>
            <p:extLst>
              <p:ext uri="{D42A27DB-BD31-4B8C-83A1-F6EECF244321}">
                <p14:modId xmlns:p14="http://schemas.microsoft.com/office/powerpoint/2010/main" val="2742480253"/>
              </p:ext>
            </p:extLst>
          </p:nvPr>
        </p:nvGraphicFramePr>
        <p:xfrm>
          <a:off x="6184233" y="1240028"/>
          <a:ext cx="5406189" cy="1655570"/>
        </p:xfrm>
        <a:graphic>
          <a:graphicData uri="http://schemas.openxmlformats.org/drawingml/2006/table">
            <a:tbl>
              <a:tblPr firstRow="1" bandRow="1">
                <a:tableStyleId>{5C22544A-7EE6-4342-B048-85BDC9FD1C3A}</a:tableStyleId>
              </a:tblPr>
              <a:tblGrid>
                <a:gridCol w="1339515">
                  <a:extLst>
                    <a:ext uri="{9D8B030D-6E8A-4147-A177-3AD203B41FA5}">
                      <a16:colId xmlns:a16="http://schemas.microsoft.com/office/drawing/2014/main" val="1626364416"/>
                    </a:ext>
                  </a:extLst>
                </a:gridCol>
                <a:gridCol w="2093495">
                  <a:extLst>
                    <a:ext uri="{9D8B030D-6E8A-4147-A177-3AD203B41FA5}">
                      <a16:colId xmlns:a16="http://schemas.microsoft.com/office/drawing/2014/main" val="2158954008"/>
                    </a:ext>
                  </a:extLst>
                </a:gridCol>
                <a:gridCol w="1973179">
                  <a:extLst>
                    <a:ext uri="{9D8B030D-6E8A-4147-A177-3AD203B41FA5}">
                      <a16:colId xmlns:a16="http://schemas.microsoft.com/office/drawing/2014/main" val="595216040"/>
                    </a:ext>
                  </a:extLst>
                </a:gridCol>
              </a:tblGrid>
              <a:tr h="331114">
                <a:tc>
                  <a:txBody>
                    <a:bodyPr/>
                    <a:lstStyle/>
                    <a:p>
                      <a:r>
                        <a:rPr lang="zh-CN" altLang="en-US" sz="1400" dirty="0"/>
                        <a:t>功率等级</a:t>
                      </a:r>
                    </a:p>
                  </a:txBody>
                  <a:tcPr/>
                </a:tc>
                <a:tc>
                  <a:txBody>
                    <a:bodyPr/>
                    <a:lstStyle/>
                    <a:p>
                      <a:r>
                        <a:rPr lang="zh-CN" altLang="en-US" sz="1400" dirty="0"/>
                        <a:t>最大输出功率</a:t>
                      </a:r>
                    </a:p>
                  </a:txBody>
                  <a:tcPr/>
                </a:tc>
                <a:tc>
                  <a:txBody>
                    <a:bodyPr/>
                    <a:lstStyle/>
                    <a:p>
                      <a:r>
                        <a:rPr lang="zh-CN" altLang="en-US" sz="1400" dirty="0"/>
                        <a:t>最小输出功率</a:t>
                      </a:r>
                    </a:p>
                  </a:txBody>
                  <a:tcPr/>
                </a:tc>
                <a:extLst>
                  <a:ext uri="{0D108BD9-81ED-4DB2-BD59-A6C34878D82A}">
                    <a16:rowId xmlns:a16="http://schemas.microsoft.com/office/drawing/2014/main" val="762787131"/>
                  </a:ext>
                </a:extLst>
              </a:tr>
              <a:tr h="331114">
                <a:tc>
                  <a:txBody>
                    <a:bodyPr/>
                    <a:lstStyle/>
                    <a:p>
                      <a:r>
                        <a:rPr lang="en-US" altLang="zh-CN" sz="1400" dirty="0"/>
                        <a:t>Class 1</a:t>
                      </a:r>
                      <a:endParaRPr lang="zh-CN" altLang="en-US" sz="1400" dirty="0"/>
                    </a:p>
                  </a:txBody>
                  <a:tcPr/>
                </a:tc>
                <a:tc>
                  <a:txBody>
                    <a:bodyPr/>
                    <a:lstStyle/>
                    <a:p>
                      <a:r>
                        <a:rPr lang="en-US" altLang="zh-CN" sz="1400" dirty="0"/>
                        <a:t>100mW(+20dBm)</a:t>
                      </a:r>
                      <a:endParaRPr lang="zh-CN" altLang="en-US" sz="1400" dirty="0"/>
                    </a:p>
                  </a:txBody>
                  <a:tcPr/>
                </a:tc>
                <a:tc>
                  <a:txBody>
                    <a:bodyPr/>
                    <a:lstStyle/>
                    <a:p>
                      <a:r>
                        <a:rPr lang="en-US" altLang="zh-CN" sz="1400" dirty="0"/>
                        <a:t>10mW(+10dBm)</a:t>
                      </a:r>
                      <a:endParaRPr lang="zh-CN" altLang="en-US" sz="1400" dirty="0"/>
                    </a:p>
                  </a:txBody>
                  <a:tcPr/>
                </a:tc>
                <a:extLst>
                  <a:ext uri="{0D108BD9-81ED-4DB2-BD59-A6C34878D82A}">
                    <a16:rowId xmlns:a16="http://schemas.microsoft.com/office/drawing/2014/main" val="2395192214"/>
                  </a:ext>
                </a:extLst>
              </a:tr>
              <a:tr h="331114">
                <a:tc>
                  <a:txBody>
                    <a:bodyPr/>
                    <a:lstStyle/>
                    <a:p>
                      <a:r>
                        <a:rPr lang="en-US" altLang="zh-CN" sz="1400" dirty="0"/>
                        <a:t>Class 1.5</a:t>
                      </a:r>
                      <a:endParaRPr lang="zh-CN" altLang="en-US" sz="1400" dirty="0"/>
                    </a:p>
                  </a:txBody>
                  <a:tcPr/>
                </a:tc>
                <a:tc>
                  <a:txBody>
                    <a:bodyPr/>
                    <a:lstStyle/>
                    <a:p>
                      <a:r>
                        <a:rPr lang="en-US" altLang="zh-CN" sz="1400" dirty="0"/>
                        <a:t>10mW(+10dBm)</a:t>
                      </a:r>
                      <a:endParaRPr lang="zh-CN" altLang="en-US" sz="1400" dirty="0"/>
                    </a:p>
                  </a:txBody>
                  <a:tcPr/>
                </a:tc>
                <a:tc>
                  <a:txBody>
                    <a:bodyPr/>
                    <a:lstStyle/>
                    <a:p>
                      <a:r>
                        <a:rPr lang="en-US" altLang="zh-CN" sz="1400" dirty="0"/>
                        <a:t>0.01mW(-20dBm)</a:t>
                      </a:r>
                      <a:endParaRPr lang="zh-CN" altLang="en-US" sz="1400" dirty="0"/>
                    </a:p>
                  </a:txBody>
                  <a:tcPr/>
                </a:tc>
                <a:extLst>
                  <a:ext uri="{0D108BD9-81ED-4DB2-BD59-A6C34878D82A}">
                    <a16:rowId xmlns:a16="http://schemas.microsoft.com/office/drawing/2014/main" val="548525831"/>
                  </a:ext>
                </a:extLst>
              </a:tr>
              <a:tr h="331114">
                <a:tc>
                  <a:txBody>
                    <a:bodyPr/>
                    <a:lstStyle/>
                    <a:p>
                      <a:r>
                        <a:rPr lang="en-US" altLang="zh-CN" sz="1400" dirty="0"/>
                        <a:t>Class 2</a:t>
                      </a:r>
                      <a:endParaRPr lang="zh-CN" altLang="en-US" sz="1400" dirty="0"/>
                    </a:p>
                  </a:txBody>
                  <a:tcPr/>
                </a:tc>
                <a:tc>
                  <a:txBody>
                    <a:bodyPr/>
                    <a:lstStyle/>
                    <a:p>
                      <a:r>
                        <a:rPr lang="en-US" altLang="zh-CN" sz="1400" dirty="0"/>
                        <a:t>2.5mW(+4dBm)</a:t>
                      </a:r>
                      <a:endParaRPr lang="zh-CN" altLang="en-US" sz="1400" dirty="0"/>
                    </a:p>
                  </a:txBody>
                  <a:tcPr/>
                </a:tc>
                <a:tc>
                  <a:txBody>
                    <a:bodyPr/>
                    <a:lstStyle/>
                    <a:p>
                      <a:r>
                        <a:rPr lang="en-US" altLang="zh-CN" sz="1400" dirty="0"/>
                        <a:t>0.01mW(-20dBm)</a:t>
                      </a:r>
                      <a:endParaRPr lang="zh-CN" altLang="en-US" sz="1400" dirty="0"/>
                    </a:p>
                  </a:txBody>
                  <a:tcPr/>
                </a:tc>
                <a:extLst>
                  <a:ext uri="{0D108BD9-81ED-4DB2-BD59-A6C34878D82A}">
                    <a16:rowId xmlns:a16="http://schemas.microsoft.com/office/drawing/2014/main" val="4061753600"/>
                  </a:ext>
                </a:extLst>
              </a:tr>
              <a:tr h="331114">
                <a:tc>
                  <a:txBody>
                    <a:bodyPr/>
                    <a:lstStyle/>
                    <a:p>
                      <a:r>
                        <a:rPr lang="en-US" altLang="zh-CN" sz="1400" dirty="0"/>
                        <a:t>Class 3</a:t>
                      </a:r>
                      <a:endParaRPr lang="zh-CN" altLang="en-US" sz="1400" dirty="0"/>
                    </a:p>
                  </a:txBody>
                  <a:tcPr/>
                </a:tc>
                <a:tc>
                  <a:txBody>
                    <a:bodyPr/>
                    <a:lstStyle/>
                    <a:p>
                      <a:r>
                        <a:rPr lang="en-US" altLang="zh-CN" sz="1400" dirty="0"/>
                        <a:t>1mW(0dBm)</a:t>
                      </a:r>
                      <a:endParaRPr lang="zh-CN"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0.01mW(-20dBm)</a:t>
                      </a:r>
                      <a:endParaRPr lang="zh-CN" altLang="en-US" sz="1400" dirty="0"/>
                    </a:p>
                  </a:txBody>
                  <a:tcPr/>
                </a:tc>
                <a:extLst>
                  <a:ext uri="{0D108BD9-81ED-4DB2-BD59-A6C34878D82A}">
                    <a16:rowId xmlns:a16="http://schemas.microsoft.com/office/drawing/2014/main" val="1247391460"/>
                  </a:ext>
                </a:extLst>
              </a:tr>
            </a:tbl>
          </a:graphicData>
        </a:graphic>
      </p:graphicFrame>
      <p:sp>
        <p:nvSpPr>
          <p:cNvPr id="9" name="文本框 8">
            <a:extLst>
              <a:ext uri="{FF2B5EF4-FFF2-40B4-BE49-F238E27FC236}">
                <a16:creationId xmlns:a16="http://schemas.microsoft.com/office/drawing/2014/main" id="{A438CD6D-D72D-4DB4-9400-8A6326CA32CA}"/>
              </a:ext>
            </a:extLst>
          </p:cNvPr>
          <p:cNvSpPr txBox="1"/>
          <p:nvPr/>
        </p:nvSpPr>
        <p:spPr>
          <a:xfrm>
            <a:off x="5670883" y="3118701"/>
            <a:ext cx="6096000" cy="3600986"/>
          </a:xfrm>
          <a:prstGeom prst="rect">
            <a:avLst/>
          </a:prstGeom>
          <a:noFill/>
        </p:spPr>
        <p:txBody>
          <a:bodyPr wrap="square">
            <a:spAutoFit/>
          </a:bodyPr>
          <a:lstStyle/>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接收灵敏度的定义和测试方法类似，不断地接收测试设备发送过来的数据，直到一定数量的数据发生接收错误的情况出现。由于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传输的都是二进制信号，而二进制的最小单位是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bit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，因此需要引入一个概念叫做</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BER (bit error ratio)</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，指的是接收错误的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bit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占所有接收的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bit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的比例。比如我接收了</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100</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bit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，其中有</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bit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错了，那</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就是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endParaRPr lang="en-US" altLang="zh-CN" sz="1600"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举个例子，我想知道我的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LE 1M PHY</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的接收灵敏度符不符合要求。只要让对方测试设备给我不停地给我发送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37</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字节一包的测试数据包（播放测试音频），同时逐步升高或者降低对方的发射功率（调节音量大小），同时确认我收到的数据的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（是否听清楚）。直到</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达到临界点</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的时候，此时对方的发射功率就是我的接收灵敏度（能听清楚的最小音量），而这个值如果</a:t>
            </a:r>
            <a:r>
              <a:rPr lang="en-US" altLang="zh-CN" sz="1600" kern="100" dirty="0">
                <a:effectLst/>
                <a:latin typeface="Arial" panose="020B0604020202020204" pitchFamily="34" charset="0"/>
                <a:ea typeface="宋体" panose="02010600030101010101" pitchFamily="2" charset="-122"/>
                <a:cs typeface="Arial" panose="020B0604020202020204" pitchFamily="34" charset="0"/>
              </a:rPr>
              <a:t>≤-70dBm</a:t>
            </a:r>
            <a:r>
              <a:rPr lang="zh-CN" altLang="zh-CN" sz="1600" kern="100" dirty="0">
                <a:effectLst/>
                <a:latin typeface="Arial" panose="020B0604020202020204" pitchFamily="34" charset="0"/>
                <a:ea typeface="宋体" panose="02010600030101010101" pitchFamily="2" charset="-122"/>
                <a:cs typeface="Arial" panose="020B0604020202020204" pitchFamily="34" charset="0"/>
              </a:rPr>
              <a:t>，那我就是符合</a:t>
            </a:r>
            <a:r>
              <a:rPr lang="en-US" altLang="zh-CN" sz="1600" kern="100" dirty="0">
                <a:effectLst/>
                <a:latin typeface="Arial" panose="020B0604020202020204" pitchFamily="34" charset="0"/>
                <a:ea typeface="宋体" panose="02010600030101010101" pitchFamily="2" charset="-122"/>
                <a:cs typeface="Arial" panose="020B0604020202020204" pitchFamily="34" charset="0"/>
              </a:rPr>
              <a:t>BLE</a:t>
            </a:r>
            <a:r>
              <a:rPr lang="zh-CN" altLang="zh-CN" sz="1600" kern="100" dirty="0">
                <a:effectLst/>
                <a:latin typeface="Arial" panose="020B0604020202020204" pitchFamily="34" charset="0"/>
                <a:ea typeface="宋体" panose="02010600030101010101" pitchFamily="2" charset="-122"/>
                <a:cs typeface="Arial" panose="020B0604020202020204" pitchFamily="34" charset="0"/>
              </a:rPr>
              <a:t>规范的</a:t>
            </a:r>
            <a:r>
              <a:rPr lang="zh-CN" altLang="en-US" sz="1600" kern="100" dirty="0">
                <a:effectLst/>
                <a:latin typeface="Arial" panose="020B0604020202020204" pitchFamily="34" charset="0"/>
                <a:ea typeface="宋体" panose="02010600030101010101" pitchFamily="2" charset="-122"/>
                <a:cs typeface="Arial" panose="020B0604020202020204" pitchFamily="34" charset="0"/>
              </a:rPr>
              <a:t>。</a:t>
            </a:r>
            <a:endParaRPr lang="zh-CN" altLang="zh-CN" sz="1600" kern="100" dirty="0">
              <a:effectLst/>
              <a:latin typeface="Arial" panose="020B0604020202020204" pitchFamily="34" charset="0"/>
              <a:ea typeface="宋体" panose="02010600030101010101" pitchFamily="2" charset="-122"/>
              <a:cs typeface="Times New Roman" panose="02020603050405020304" pitchFamily="18" charset="0"/>
            </a:endParaRPr>
          </a:p>
        </p:txBody>
      </p:sp>
      <p:graphicFrame>
        <p:nvGraphicFramePr>
          <p:cNvPr id="10" name="表格 10">
            <a:extLst>
              <a:ext uri="{FF2B5EF4-FFF2-40B4-BE49-F238E27FC236}">
                <a16:creationId xmlns:a16="http://schemas.microsoft.com/office/drawing/2014/main" id="{DB967843-91BD-421A-91A1-162DDBDD6034}"/>
              </a:ext>
            </a:extLst>
          </p:cNvPr>
          <p:cNvGraphicFramePr>
            <a:graphicFrameLocks noGrp="1"/>
          </p:cNvGraphicFramePr>
          <p:nvPr>
            <p:extLst>
              <p:ext uri="{D42A27DB-BD31-4B8C-83A1-F6EECF244321}">
                <p14:modId xmlns:p14="http://schemas.microsoft.com/office/powerpoint/2010/main" val="4240336345"/>
              </p:ext>
            </p:extLst>
          </p:nvPr>
        </p:nvGraphicFramePr>
        <p:xfrm>
          <a:off x="601578" y="3188835"/>
          <a:ext cx="4799262" cy="1524000"/>
        </p:xfrm>
        <a:graphic>
          <a:graphicData uri="http://schemas.openxmlformats.org/drawingml/2006/table">
            <a:tbl>
              <a:tblPr firstRow="1" bandRow="1">
                <a:tableStyleId>{5C22544A-7EE6-4342-B048-85BDC9FD1C3A}</a:tableStyleId>
              </a:tblPr>
              <a:tblGrid>
                <a:gridCol w="2197769">
                  <a:extLst>
                    <a:ext uri="{9D8B030D-6E8A-4147-A177-3AD203B41FA5}">
                      <a16:colId xmlns:a16="http://schemas.microsoft.com/office/drawing/2014/main" val="2634273260"/>
                    </a:ext>
                  </a:extLst>
                </a:gridCol>
                <a:gridCol w="2601493">
                  <a:extLst>
                    <a:ext uri="{9D8B030D-6E8A-4147-A177-3AD203B41FA5}">
                      <a16:colId xmlns:a16="http://schemas.microsoft.com/office/drawing/2014/main" val="3516217832"/>
                    </a:ext>
                  </a:extLst>
                </a:gridCol>
              </a:tblGrid>
              <a:tr h="294279">
                <a:tc>
                  <a:txBody>
                    <a:bodyPr/>
                    <a:lstStyle/>
                    <a:p>
                      <a:r>
                        <a:rPr lang="zh-CN" altLang="en-US" sz="1400" dirty="0"/>
                        <a:t>测试包有效载荷（字节）</a:t>
                      </a:r>
                    </a:p>
                  </a:txBody>
                  <a:tcPr/>
                </a:tc>
                <a:tc>
                  <a:txBody>
                    <a:bodyPr/>
                    <a:lstStyle/>
                    <a:p>
                      <a:r>
                        <a:rPr lang="en-US" altLang="zh-CN" sz="1400" dirty="0"/>
                        <a:t>BER</a:t>
                      </a:r>
                      <a:endParaRPr lang="zh-CN" altLang="en-US" sz="1400" dirty="0"/>
                    </a:p>
                  </a:txBody>
                  <a:tcPr/>
                </a:tc>
                <a:extLst>
                  <a:ext uri="{0D108BD9-81ED-4DB2-BD59-A6C34878D82A}">
                    <a16:rowId xmlns:a16="http://schemas.microsoft.com/office/drawing/2014/main" val="405321941"/>
                  </a:ext>
                </a:extLst>
              </a:tr>
              <a:tr h="294279">
                <a:tc>
                  <a:txBody>
                    <a:bodyPr/>
                    <a:lstStyle/>
                    <a:p>
                      <a:r>
                        <a:rPr lang="en-US" altLang="zh-CN" sz="1400" dirty="0"/>
                        <a:t>1~37</a:t>
                      </a:r>
                      <a:endParaRPr lang="zh-CN" altLang="en-US" sz="1400" dirty="0"/>
                    </a:p>
                  </a:txBody>
                  <a:tcPr/>
                </a:tc>
                <a:tc>
                  <a:txBody>
                    <a:bodyPr/>
                    <a:lstStyle/>
                    <a:p>
                      <a:r>
                        <a:rPr lang="en-US" altLang="zh-CN" sz="1400" dirty="0"/>
                        <a:t>0.1%</a:t>
                      </a:r>
                      <a:endParaRPr lang="zh-CN" altLang="en-US" sz="1400" dirty="0"/>
                    </a:p>
                  </a:txBody>
                  <a:tcPr/>
                </a:tc>
                <a:extLst>
                  <a:ext uri="{0D108BD9-81ED-4DB2-BD59-A6C34878D82A}">
                    <a16:rowId xmlns:a16="http://schemas.microsoft.com/office/drawing/2014/main" val="2751004310"/>
                  </a:ext>
                </a:extLst>
              </a:tr>
              <a:tr h="294279">
                <a:tc>
                  <a:txBody>
                    <a:bodyPr/>
                    <a:lstStyle/>
                    <a:p>
                      <a:r>
                        <a:rPr lang="en-US" altLang="zh-CN" sz="1400" dirty="0"/>
                        <a:t>38~63</a:t>
                      </a:r>
                      <a:endParaRPr lang="zh-CN" altLang="en-US" sz="1400" dirty="0"/>
                    </a:p>
                  </a:txBody>
                  <a:tcPr/>
                </a:tc>
                <a:tc>
                  <a:txBody>
                    <a:bodyPr/>
                    <a:lstStyle/>
                    <a:p>
                      <a:r>
                        <a:rPr lang="en-US" altLang="zh-CN" sz="1400" dirty="0"/>
                        <a:t>0.064%</a:t>
                      </a:r>
                      <a:endParaRPr lang="zh-CN" altLang="en-US" sz="1400" dirty="0"/>
                    </a:p>
                  </a:txBody>
                  <a:tcPr/>
                </a:tc>
                <a:extLst>
                  <a:ext uri="{0D108BD9-81ED-4DB2-BD59-A6C34878D82A}">
                    <a16:rowId xmlns:a16="http://schemas.microsoft.com/office/drawing/2014/main" val="2771491708"/>
                  </a:ext>
                </a:extLst>
              </a:tr>
              <a:tr h="294279">
                <a:tc>
                  <a:txBody>
                    <a:bodyPr/>
                    <a:lstStyle/>
                    <a:p>
                      <a:r>
                        <a:rPr lang="en-US" altLang="zh-CN" sz="1400" dirty="0"/>
                        <a:t>64~127</a:t>
                      </a:r>
                      <a:endParaRPr lang="zh-CN" altLang="en-US" sz="1400" dirty="0"/>
                    </a:p>
                  </a:txBody>
                  <a:tcPr/>
                </a:tc>
                <a:tc>
                  <a:txBody>
                    <a:bodyPr/>
                    <a:lstStyle/>
                    <a:p>
                      <a:r>
                        <a:rPr lang="en-US" altLang="zh-CN" sz="1400" dirty="0"/>
                        <a:t>0.034%</a:t>
                      </a:r>
                      <a:endParaRPr lang="zh-CN" altLang="en-US" sz="1400" dirty="0"/>
                    </a:p>
                  </a:txBody>
                  <a:tcPr/>
                </a:tc>
                <a:extLst>
                  <a:ext uri="{0D108BD9-81ED-4DB2-BD59-A6C34878D82A}">
                    <a16:rowId xmlns:a16="http://schemas.microsoft.com/office/drawing/2014/main" val="4180363037"/>
                  </a:ext>
                </a:extLst>
              </a:tr>
              <a:tr h="294279">
                <a:tc>
                  <a:txBody>
                    <a:bodyPr/>
                    <a:lstStyle/>
                    <a:p>
                      <a:r>
                        <a:rPr lang="en-US" altLang="zh-CN" sz="1400" dirty="0"/>
                        <a:t>128~255</a:t>
                      </a:r>
                      <a:endParaRPr lang="zh-CN" altLang="en-US" sz="1400" dirty="0"/>
                    </a:p>
                  </a:txBody>
                  <a:tcPr/>
                </a:tc>
                <a:tc>
                  <a:txBody>
                    <a:bodyPr/>
                    <a:lstStyle/>
                    <a:p>
                      <a:r>
                        <a:rPr lang="en-US" altLang="zh-CN" sz="1400" dirty="0"/>
                        <a:t>0.017%</a:t>
                      </a:r>
                      <a:endParaRPr lang="zh-CN" altLang="en-US" sz="1400" dirty="0"/>
                    </a:p>
                  </a:txBody>
                  <a:tcPr/>
                </a:tc>
                <a:extLst>
                  <a:ext uri="{0D108BD9-81ED-4DB2-BD59-A6C34878D82A}">
                    <a16:rowId xmlns:a16="http://schemas.microsoft.com/office/drawing/2014/main" val="4171724097"/>
                  </a:ext>
                </a:extLst>
              </a:tr>
            </a:tbl>
          </a:graphicData>
        </a:graphic>
      </p:graphicFrame>
      <p:graphicFrame>
        <p:nvGraphicFramePr>
          <p:cNvPr id="11" name="表格 11">
            <a:extLst>
              <a:ext uri="{FF2B5EF4-FFF2-40B4-BE49-F238E27FC236}">
                <a16:creationId xmlns:a16="http://schemas.microsoft.com/office/drawing/2014/main" id="{15F34B48-9CA8-4E88-A2FE-E09A49E7BECA}"/>
              </a:ext>
            </a:extLst>
          </p:cNvPr>
          <p:cNvGraphicFramePr>
            <a:graphicFrameLocks noGrp="1"/>
          </p:cNvGraphicFramePr>
          <p:nvPr>
            <p:extLst>
              <p:ext uri="{D42A27DB-BD31-4B8C-83A1-F6EECF244321}">
                <p14:modId xmlns:p14="http://schemas.microsoft.com/office/powerpoint/2010/main" val="2810644334"/>
              </p:ext>
            </p:extLst>
          </p:nvPr>
        </p:nvGraphicFramePr>
        <p:xfrm>
          <a:off x="601578" y="5007608"/>
          <a:ext cx="4799262" cy="1483360"/>
        </p:xfrm>
        <a:graphic>
          <a:graphicData uri="http://schemas.openxmlformats.org/drawingml/2006/table">
            <a:tbl>
              <a:tblPr firstRow="1" bandRow="1">
                <a:tableStyleId>{5C22544A-7EE6-4342-B048-85BDC9FD1C3A}</a:tableStyleId>
              </a:tblPr>
              <a:tblGrid>
                <a:gridCol w="3497180">
                  <a:extLst>
                    <a:ext uri="{9D8B030D-6E8A-4147-A177-3AD203B41FA5}">
                      <a16:colId xmlns:a16="http://schemas.microsoft.com/office/drawing/2014/main" val="3127942715"/>
                    </a:ext>
                  </a:extLst>
                </a:gridCol>
                <a:gridCol w="1302082">
                  <a:extLst>
                    <a:ext uri="{9D8B030D-6E8A-4147-A177-3AD203B41FA5}">
                      <a16:colId xmlns:a16="http://schemas.microsoft.com/office/drawing/2014/main" val="3576607130"/>
                    </a:ext>
                  </a:extLst>
                </a:gridCol>
              </a:tblGrid>
              <a:tr h="370840">
                <a:tc>
                  <a:txBody>
                    <a:bodyPr/>
                    <a:lstStyle/>
                    <a:p>
                      <a:r>
                        <a:rPr lang="en-US" altLang="zh-CN" sz="1400" dirty="0"/>
                        <a:t>PHY</a:t>
                      </a:r>
                      <a:endParaRPr lang="zh-CN" altLang="en-US" sz="1400" dirty="0"/>
                    </a:p>
                  </a:txBody>
                  <a:tcPr/>
                </a:tc>
                <a:tc>
                  <a:txBody>
                    <a:bodyPr/>
                    <a:lstStyle/>
                    <a:p>
                      <a:r>
                        <a:rPr lang="zh-CN" altLang="en-US" sz="1400" dirty="0"/>
                        <a:t>接收灵敏度</a:t>
                      </a:r>
                    </a:p>
                  </a:txBody>
                  <a:tcPr/>
                </a:tc>
                <a:extLst>
                  <a:ext uri="{0D108BD9-81ED-4DB2-BD59-A6C34878D82A}">
                    <a16:rowId xmlns:a16="http://schemas.microsoft.com/office/drawing/2014/main" val="2374284325"/>
                  </a:ext>
                </a:extLst>
              </a:tr>
              <a:tr h="370840">
                <a:tc>
                  <a:txBody>
                    <a:bodyPr/>
                    <a:lstStyle/>
                    <a:p>
                      <a:r>
                        <a:rPr lang="en-US" altLang="zh-CN" sz="1400" kern="1200" dirty="0">
                          <a:solidFill>
                            <a:schemeClr val="dk1"/>
                          </a:solidFill>
                          <a:effectLst/>
                          <a:latin typeface="+mn-lt"/>
                          <a:ea typeface="+mn-ea"/>
                          <a:cs typeface="+mn-cs"/>
                        </a:rPr>
                        <a:t>LE Uncoded PHYs (1Mbps &amp; 2Mbps)</a:t>
                      </a:r>
                      <a:endParaRPr lang="zh-CN" altLang="en-US" sz="1400" dirty="0"/>
                    </a:p>
                  </a:txBody>
                  <a:tcPr/>
                </a:tc>
                <a:tc>
                  <a:txBody>
                    <a:bodyPr/>
                    <a:lstStyle/>
                    <a:p>
                      <a:r>
                        <a:rPr lang="en-US" altLang="zh-CN" sz="1400" kern="1200" dirty="0">
                          <a:solidFill>
                            <a:schemeClr val="dk1"/>
                          </a:solidFill>
                          <a:effectLst/>
                          <a:latin typeface="+mn-lt"/>
                          <a:ea typeface="+mn-ea"/>
                          <a:cs typeface="+mn-cs"/>
                        </a:rPr>
                        <a:t>≤ -70dBm</a:t>
                      </a:r>
                      <a:endParaRPr lang="zh-CN" altLang="en-US" sz="1400" dirty="0"/>
                    </a:p>
                  </a:txBody>
                  <a:tcPr/>
                </a:tc>
                <a:extLst>
                  <a:ext uri="{0D108BD9-81ED-4DB2-BD59-A6C34878D82A}">
                    <a16:rowId xmlns:a16="http://schemas.microsoft.com/office/drawing/2014/main" val="3461479221"/>
                  </a:ext>
                </a:extLst>
              </a:tr>
              <a:tr h="370840">
                <a:tc>
                  <a:txBody>
                    <a:bodyPr/>
                    <a:lstStyle/>
                    <a:p>
                      <a:r>
                        <a:rPr lang="en-US" altLang="zh-CN" sz="1400" kern="1200" dirty="0">
                          <a:solidFill>
                            <a:schemeClr val="dk1"/>
                          </a:solidFill>
                          <a:effectLst/>
                          <a:latin typeface="+mn-lt"/>
                          <a:ea typeface="+mn-ea"/>
                          <a:cs typeface="+mn-cs"/>
                        </a:rPr>
                        <a:t>LE Coded PHY with S=2 coding (500kbps)</a:t>
                      </a:r>
                      <a:endParaRPr lang="zh-CN" altLang="en-US" sz="1400" dirty="0"/>
                    </a:p>
                  </a:txBody>
                  <a:tcPr/>
                </a:tc>
                <a:tc>
                  <a:txBody>
                    <a:bodyPr/>
                    <a:lstStyle/>
                    <a:p>
                      <a:r>
                        <a:rPr lang="en-US" altLang="zh-CN" sz="1400" kern="1200" dirty="0">
                          <a:solidFill>
                            <a:schemeClr val="dk1"/>
                          </a:solidFill>
                          <a:effectLst/>
                          <a:latin typeface="+mn-lt"/>
                          <a:ea typeface="+mn-ea"/>
                          <a:cs typeface="+mn-cs"/>
                        </a:rPr>
                        <a:t>≤ -75dBm</a:t>
                      </a:r>
                      <a:endParaRPr lang="zh-CN" altLang="en-US" sz="1400" dirty="0"/>
                    </a:p>
                  </a:txBody>
                  <a:tcPr/>
                </a:tc>
                <a:extLst>
                  <a:ext uri="{0D108BD9-81ED-4DB2-BD59-A6C34878D82A}">
                    <a16:rowId xmlns:a16="http://schemas.microsoft.com/office/drawing/2014/main" val="357755007"/>
                  </a:ext>
                </a:extLst>
              </a:tr>
              <a:tr h="370840">
                <a:tc>
                  <a:txBody>
                    <a:bodyPr/>
                    <a:lstStyle/>
                    <a:p>
                      <a:r>
                        <a:rPr lang="en-US" altLang="zh-CN" sz="1400" kern="1200" dirty="0">
                          <a:solidFill>
                            <a:schemeClr val="dk1"/>
                          </a:solidFill>
                          <a:effectLst/>
                          <a:latin typeface="+mn-lt"/>
                          <a:ea typeface="+mn-ea"/>
                          <a:cs typeface="+mn-cs"/>
                        </a:rPr>
                        <a:t>LE Coded PHY with S=8 coding (125kbps)</a:t>
                      </a:r>
                      <a:endParaRPr lang="zh-CN" altLang="en-US" sz="1400" dirty="0"/>
                    </a:p>
                  </a:txBody>
                  <a:tcPr/>
                </a:tc>
                <a:tc>
                  <a:txBody>
                    <a:bodyPr/>
                    <a:lstStyle/>
                    <a:p>
                      <a:r>
                        <a:rPr lang="en-US" altLang="zh-CN" sz="1400" kern="1200" dirty="0">
                          <a:solidFill>
                            <a:schemeClr val="dk1"/>
                          </a:solidFill>
                          <a:effectLst/>
                          <a:latin typeface="+mn-lt"/>
                          <a:ea typeface="+mn-ea"/>
                          <a:cs typeface="+mn-cs"/>
                        </a:rPr>
                        <a:t>≤ -82dBm</a:t>
                      </a:r>
                      <a:endParaRPr lang="zh-CN" altLang="en-US" sz="1400" dirty="0"/>
                    </a:p>
                  </a:txBody>
                  <a:tcPr/>
                </a:tc>
                <a:extLst>
                  <a:ext uri="{0D108BD9-81ED-4DB2-BD59-A6C34878D82A}">
                    <a16:rowId xmlns:a16="http://schemas.microsoft.com/office/drawing/2014/main" val="1208437864"/>
                  </a:ext>
                </a:extLst>
              </a:tr>
            </a:tbl>
          </a:graphicData>
        </a:graphic>
      </p:graphicFrame>
    </p:spTree>
    <p:custDataLst>
      <p:tags r:id="rId1"/>
    </p:custDataLst>
    <p:extLst>
      <p:ext uri="{BB962C8B-B14F-4D97-AF65-F5344CB8AC3E}">
        <p14:creationId xmlns:p14="http://schemas.microsoft.com/office/powerpoint/2010/main" val="3062356110"/>
      </p:ext>
    </p:extLst>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43510"/>
            <a:ext cx="9308465" cy="910590"/>
          </a:xfrm>
        </p:spPr>
        <p:txBody>
          <a:bodyPr>
            <a:normAutofit/>
          </a:bodyPr>
          <a:lstStyle/>
          <a:p>
            <a:pPr indent="0" algn="l"/>
            <a:r>
              <a:rPr lang="en-US" altLang="zh-CN" dirty="0">
                <a:cs typeface="微软雅黑" panose="020B0503020204020204" pitchFamily="34" charset="-122"/>
                <a:sym typeface="+mn-ea"/>
              </a:rPr>
              <a:t>Direct Test Mode(DTM)</a:t>
            </a:r>
            <a:endParaRPr lang="zh-CN" altLang="en-US" dirty="0">
              <a:cs typeface="微软雅黑" panose="020B0503020204020204" pitchFamily="34" charset="-122"/>
              <a:sym typeface="+mn-ea"/>
            </a:endParaRPr>
          </a:p>
        </p:txBody>
      </p:sp>
      <p:sp>
        <p:nvSpPr>
          <p:cNvPr id="12" name="文本框 11">
            <a:extLst>
              <a:ext uri="{FF2B5EF4-FFF2-40B4-BE49-F238E27FC236}">
                <a16:creationId xmlns:a16="http://schemas.microsoft.com/office/drawing/2014/main" id="{B2C94EFE-0556-437F-809E-941F71AC8EFA}"/>
              </a:ext>
            </a:extLst>
          </p:cNvPr>
          <p:cNvSpPr txBox="1"/>
          <p:nvPr/>
        </p:nvSpPr>
        <p:spPr>
          <a:xfrm>
            <a:off x="6451906" y="1302365"/>
            <a:ext cx="3999451" cy="4585871"/>
          </a:xfrm>
          <a:prstGeom prst="rect">
            <a:avLst/>
          </a:prstGeom>
          <a:noFill/>
        </p:spPr>
        <p:txBody>
          <a:bodyPr wrap="square">
            <a:spAutoFit/>
          </a:bodyPr>
          <a:lstStyle/>
          <a:p>
            <a:pPr indent="266700" algn="just">
              <a:spcBef>
                <a:spcPts val="1200"/>
              </a:spcBef>
              <a:spcAft>
                <a:spcPts val="1200"/>
              </a:spcAft>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Direct Test Mode (DTM)</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直接测试模式是用于测试</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设备</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RF</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性能的一个模块。具体来说，就是定义了一些发送和接收测试数据包的基本流程和格式的统一标准。</a:t>
            </a:r>
          </a:p>
          <a:p>
            <a:pPr indent="266700" algn="just">
              <a:spcBef>
                <a:spcPts val="1200"/>
              </a:spcBef>
              <a:spcAft>
                <a:spcPts val="1200"/>
              </a:spcAft>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Direct Test Mode (DTM)</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直接测试模式是用于测试</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设备</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RF</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性能的一个模块。具体来说，就是定义了一些发送和接收测试数据包的基本流程和格式的统一标准。</a:t>
            </a:r>
            <a:endParaRPr lang="en-US" altLang="zh-CN" sz="1800"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HCI</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指的是</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Host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Controller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之间的接口协议，在硬件上通常使用</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UART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或者</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USB</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。这里我们不细说，大家理解为一个芯片内的一个接口就可以了。</a:t>
            </a:r>
          </a:p>
        </p:txBody>
      </p:sp>
      <p:pic>
        <p:nvPicPr>
          <p:cNvPr id="5" name="图片 4">
            <a:extLst>
              <a:ext uri="{FF2B5EF4-FFF2-40B4-BE49-F238E27FC236}">
                <a16:creationId xmlns:a16="http://schemas.microsoft.com/office/drawing/2014/main" id="{55CD60DE-466E-4EC4-8D03-AE95FF64FCD7}"/>
              </a:ext>
            </a:extLst>
          </p:cNvPr>
          <p:cNvPicPr/>
          <p:nvPr/>
        </p:nvPicPr>
        <p:blipFill>
          <a:blip r:embed="rId3"/>
          <a:stretch>
            <a:fillRect/>
          </a:stretch>
        </p:blipFill>
        <p:spPr>
          <a:xfrm>
            <a:off x="628717" y="1124585"/>
            <a:ext cx="5400040" cy="5218430"/>
          </a:xfrm>
          <a:prstGeom prst="rect">
            <a:avLst/>
          </a:prstGeom>
        </p:spPr>
      </p:pic>
    </p:spTree>
    <p:custDataLst>
      <p:tags r:id="rId1"/>
    </p:custDataLst>
    <p:extLst>
      <p:ext uri="{BB962C8B-B14F-4D97-AF65-F5344CB8AC3E}">
        <p14:creationId xmlns:p14="http://schemas.microsoft.com/office/powerpoint/2010/main" val="519719170"/>
      </p:ext>
    </p:extLst>
  </p:cSld>
  <p:clrMapOvr>
    <a:masterClrMapping/>
  </p:clrMapOvr>
  <p:transition spd="slow" advClick="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DTM</a:t>
            </a: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使用方法</a:t>
            </a:r>
          </a:p>
        </p:txBody>
      </p:sp>
      <p:sp>
        <p:nvSpPr>
          <p:cNvPr id="15" name="文本框 14">
            <a:extLst>
              <a:ext uri="{FF2B5EF4-FFF2-40B4-BE49-F238E27FC236}">
                <a16:creationId xmlns:a16="http://schemas.microsoft.com/office/drawing/2014/main" id="{8FD90456-7F65-489D-BD12-0A41393B2125}"/>
              </a:ext>
            </a:extLst>
          </p:cNvPr>
          <p:cNvSpPr txBox="1"/>
          <p:nvPr/>
        </p:nvSpPr>
        <p:spPr>
          <a:xfrm>
            <a:off x="376944" y="996158"/>
            <a:ext cx="5991771" cy="2031325"/>
          </a:xfrm>
          <a:prstGeom prst="rect">
            <a:avLst/>
          </a:prstGeom>
          <a:noFill/>
        </p:spPr>
        <p:txBody>
          <a:bodyPr wrap="square">
            <a:spAutoFit/>
          </a:bodyPr>
          <a:lstStyle/>
          <a:p>
            <a:pPr indent="266700" algn="just">
              <a:spcBef>
                <a:spcPts val="1200"/>
              </a:spcBef>
              <a:spcAft>
                <a:spcPts val="1200"/>
              </a:spcAft>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DTM</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测试环境通常分为</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个模块：</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DUT (Device Under Test)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Upper Tester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Lower Tester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Upper Tester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通过</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HCI</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与</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DUT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交互，控制测试流程，包括选择</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PHY</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、选择使用的频点、选择数据包类型等等。</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Lower Tester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通过</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2.4GHz RF</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与</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DUT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交互，完成测试数据包的收发。这里的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RF</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线路，可以是有线的，也可以是无线的。各有各的适用场合。</a:t>
            </a:r>
          </a:p>
        </p:txBody>
      </p:sp>
      <p:pic>
        <p:nvPicPr>
          <p:cNvPr id="8" name="图片 7">
            <a:extLst>
              <a:ext uri="{FF2B5EF4-FFF2-40B4-BE49-F238E27FC236}">
                <a16:creationId xmlns:a16="http://schemas.microsoft.com/office/drawing/2014/main" id="{CEE477D9-2D16-4097-AEE1-2BC37540B26F}"/>
              </a:ext>
            </a:extLst>
          </p:cNvPr>
          <p:cNvPicPr/>
          <p:nvPr/>
        </p:nvPicPr>
        <p:blipFill>
          <a:blip r:embed="rId5"/>
          <a:stretch>
            <a:fillRect/>
          </a:stretch>
        </p:blipFill>
        <p:spPr>
          <a:xfrm>
            <a:off x="6537158" y="996158"/>
            <a:ext cx="4786964" cy="1682874"/>
          </a:xfrm>
          <a:prstGeom prst="rect">
            <a:avLst/>
          </a:prstGeom>
        </p:spPr>
      </p:pic>
      <p:pic>
        <p:nvPicPr>
          <p:cNvPr id="9" name="图片 8">
            <a:extLst>
              <a:ext uri="{FF2B5EF4-FFF2-40B4-BE49-F238E27FC236}">
                <a16:creationId xmlns:a16="http://schemas.microsoft.com/office/drawing/2014/main" id="{F8800A26-3BB0-4BE6-9873-92338C2FE2BE}"/>
              </a:ext>
            </a:extLst>
          </p:cNvPr>
          <p:cNvPicPr/>
          <p:nvPr/>
        </p:nvPicPr>
        <p:blipFill>
          <a:blip r:embed="rId6"/>
          <a:stretch>
            <a:fillRect/>
          </a:stretch>
        </p:blipFill>
        <p:spPr>
          <a:xfrm>
            <a:off x="6537158" y="2679032"/>
            <a:ext cx="4865704" cy="2095617"/>
          </a:xfrm>
          <a:prstGeom prst="rect">
            <a:avLst/>
          </a:prstGeom>
        </p:spPr>
      </p:pic>
      <p:pic>
        <p:nvPicPr>
          <p:cNvPr id="10" name="图片 9">
            <a:extLst>
              <a:ext uri="{FF2B5EF4-FFF2-40B4-BE49-F238E27FC236}">
                <a16:creationId xmlns:a16="http://schemas.microsoft.com/office/drawing/2014/main" id="{4C356ECD-6A51-4C81-870D-E0750B6C75A0}"/>
              </a:ext>
            </a:extLst>
          </p:cNvPr>
          <p:cNvPicPr/>
          <p:nvPr/>
        </p:nvPicPr>
        <p:blipFill>
          <a:blip r:embed="rId7"/>
          <a:stretch>
            <a:fillRect/>
          </a:stretch>
        </p:blipFill>
        <p:spPr>
          <a:xfrm>
            <a:off x="6615898" y="4670679"/>
            <a:ext cx="4786964" cy="2187321"/>
          </a:xfrm>
          <a:prstGeom prst="rect">
            <a:avLst/>
          </a:prstGeom>
        </p:spPr>
      </p:pic>
      <p:sp>
        <p:nvSpPr>
          <p:cNvPr id="11" name="文本框 10">
            <a:extLst>
              <a:ext uri="{FF2B5EF4-FFF2-40B4-BE49-F238E27FC236}">
                <a16:creationId xmlns:a16="http://schemas.microsoft.com/office/drawing/2014/main" id="{225DC5CB-C9EC-47BF-BEC4-BFB977470BA0}"/>
              </a:ext>
            </a:extLst>
          </p:cNvPr>
          <p:cNvSpPr txBox="1"/>
          <p:nvPr/>
        </p:nvSpPr>
        <p:spPr>
          <a:xfrm>
            <a:off x="457155" y="3265175"/>
            <a:ext cx="6096000" cy="923330"/>
          </a:xfrm>
          <a:prstGeom prst="rect">
            <a:avLst/>
          </a:prstGeom>
          <a:noFill/>
        </p:spPr>
        <p:txBody>
          <a:bodyPr wrap="square">
            <a:spAutoFit/>
          </a:bodyPr>
          <a:lstStyle/>
          <a:p>
            <a:r>
              <a:rPr lang="en-US" altLang="zh-CN" sz="1800" kern="0" dirty="0">
                <a:effectLst/>
                <a:ea typeface="宋体" panose="02010600030101010101" pitchFamily="2" charset="-122"/>
                <a:cs typeface="宋体" panose="02010600030101010101" pitchFamily="2" charset="-122"/>
              </a:rPr>
              <a:t>    </a:t>
            </a:r>
            <a:r>
              <a:rPr lang="zh-CN" altLang="zh-CN" sz="1800" kern="0" dirty="0">
                <a:effectLst/>
                <a:ea typeface="宋体" panose="02010600030101010101" pitchFamily="2" charset="-122"/>
                <a:cs typeface="宋体" panose="02010600030101010101" pitchFamily="2" charset="-122"/>
              </a:rPr>
              <a:t>通用的</a:t>
            </a:r>
            <a:r>
              <a:rPr lang="en-US" altLang="zh-CN" sz="1800" kern="0" dirty="0">
                <a:effectLst/>
                <a:ea typeface="宋体" panose="02010600030101010101" pitchFamily="2" charset="-122"/>
                <a:cs typeface="宋体" panose="02010600030101010101" pitchFamily="2" charset="-122"/>
              </a:rPr>
              <a:t>BLE</a:t>
            </a:r>
            <a:r>
              <a:rPr lang="zh-CN" altLang="zh-CN" sz="1800" kern="0" dirty="0">
                <a:effectLst/>
                <a:ea typeface="宋体" panose="02010600030101010101" pitchFamily="2" charset="-122"/>
                <a:cs typeface="宋体" panose="02010600030101010101" pitchFamily="2" charset="-122"/>
              </a:rPr>
              <a:t>测试设备基本都采用这种方式，比如常的</a:t>
            </a:r>
            <a:r>
              <a:rPr lang="en-US" altLang="zh-CN" sz="1800" kern="0" dirty="0">
                <a:effectLst/>
                <a:ea typeface="宋体" panose="02010600030101010101" pitchFamily="2" charset="-122"/>
                <a:cs typeface="宋体" panose="02010600030101010101" pitchFamily="2" charset="-122"/>
              </a:rPr>
              <a:t>MT8852B</a:t>
            </a:r>
            <a:r>
              <a:rPr lang="zh-CN" altLang="zh-CN" sz="1800" kern="0" dirty="0">
                <a:effectLst/>
                <a:ea typeface="宋体" panose="02010600030101010101" pitchFamily="2" charset="-122"/>
                <a:cs typeface="宋体" panose="02010600030101010101" pitchFamily="2" charset="-122"/>
              </a:rPr>
              <a:t>。因为对外的</a:t>
            </a:r>
            <a:r>
              <a:rPr lang="en-US" altLang="zh-CN" sz="1800" kern="0" dirty="0">
                <a:effectLst/>
                <a:ea typeface="宋体" panose="02010600030101010101" pitchFamily="2" charset="-122"/>
                <a:cs typeface="宋体" panose="02010600030101010101" pitchFamily="2" charset="-122"/>
              </a:rPr>
              <a:t>HCI</a:t>
            </a:r>
            <a:r>
              <a:rPr lang="zh-CN" altLang="zh-CN" sz="1800" kern="0" dirty="0">
                <a:effectLst/>
                <a:ea typeface="宋体" panose="02010600030101010101" pitchFamily="2" charset="-122"/>
                <a:cs typeface="宋体" panose="02010600030101010101" pitchFamily="2" charset="-122"/>
              </a:rPr>
              <a:t>以及</a:t>
            </a:r>
            <a:r>
              <a:rPr lang="en-US" altLang="zh-CN" sz="1800" kern="0" dirty="0">
                <a:effectLst/>
                <a:ea typeface="宋体" panose="02010600030101010101" pitchFamily="2" charset="-122"/>
                <a:cs typeface="宋体" panose="02010600030101010101" pitchFamily="2" charset="-122"/>
              </a:rPr>
              <a:t>RF</a:t>
            </a:r>
            <a:r>
              <a:rPr lang="zh-CN" altLang="zh-CN" sz="1800" kern="0" dirty="0">
                <a:effectLst/>
                <a:ea typeface="宋体" panose="02010600030101010101" pitchFamily="2" charset="-122"/>
                <a:cs typeface="宋体" panose="02010600030101010101" pitchFamily="2" charset="-122"/>
              </a:rPr>
              <a:t>通讯都是标准的协议，只要把</a:t>
            </a:r>
            <a:r>
              <a:rPr lang="en-US" altLang="zh-CN" sz="1800" kern="0" dirty="0">
                <a:effectLst/>
                <a:ea typeface="宋体" panose="02010600030101010101" pitchFamily="2" charset="-122"/>
                <a:cs typeface="宋体" panose="02010600030101010101" pitchFamily="2" charset="-122"/>
              </a:rPr>
              <a:t>DUT</a:t>
            </a:r>
            <a:r>
              <a:rPr lang="zh-CN" altLang="zh-CN" sz="1800" kern="0" dirty="0">
                <a:effectLst/>
                <a:ea typeface="宋体" panose="02010600030101010101" pitchFamily="2" charset="-122"/>
                <a:cs typeface="宋体" panose="02010600030101010101" pitchFamily="2" charset="-122"/>
              </a:rPr>
              <a:t>和测试设备的</a:t>
            </a:r>
            <a:r>
              <a:rPr lang="en-US" altLang="zh-CN" sz="1800" kern="0" dirty="0">
                <a:effectLst/>
                <a:ea typeface="宋体" panose="02010600030101010101" pitchFamily="2" charset="-122"/>
                <a:cs typeface="宋体" panose="02010600030101010101" pitchFamily="2" charset="-122"/>
              </a:rPr>
              <a:t>HCI</a:t>
            </a:r>
            <a:r>
              <a:rPr lang="zh-CN" altLang="zh-CN" sz="1800" kern="0" dirty="0">
                <a:effectLst/>
                <a:ea typeface="宋体" panose="02010600030101010101" pitchFamily="2" charset="-122"/>
                <a:cs typeface="宋体" panose="02010600030101010101" pitchFamily="2" charset="-122"/>
              </a:rPr>
              <a:t>和</a:t>
            </a:r>
            <a:r>
              <a:rPr lang="en-US" altLang="zh-CN" sz="1800" kern="0" dirty="0">
                <a:effectLst/>
                <a:ea typeface="宋体" panose="02010600030101010101" pitchFamily="2" charset="-122"/>
                <a:cs typeface="宋体" panose="02010600030101010101" pitchFamily="2" charset="-122"/>
              </a:rPr>
              <a:t>RF</a:t>
            </a:r>
            <a:r>
              <a:rPr lang="zh-CN" altLang="zh-CN" sz="1800" kern="0" dirty="0">
                <a:effectLst/>
                <a:ea typeface="宋体" panose="02010600030101010101" pitchFamily="2" charset="-122"/>
                <a:cs typeface="宋体" panose="02010600030101010101" pitchFamily="2" charset="-122"/>
              </a:rPr>
              <a:t>对应接上就能测试了。</a:t>
            </a:r>
            <a:endParaRPr lang="zh-CN" altLang="en-US" dirty="0"/>
          </a:p>
        </p:txBody>
      </p:sp>
      <p:sp>
        <p:nvSpPr>
          <p:cNvPr id="13" name="文本框 12">
            <a:extLst>
              <a:ext uri="{FF2B5EF4-FFF2-40B4-BE49-F238E27FC236}">
                <a16:creationId xmlns:a16="http://schemas.microsoft.com/office/drawing/2014/main" id="{D2595BDB-A302-4C50-A710-238687CF657E}"/>
              </a:ext>
            </a:extLst>
          </p:cNvPr>
          <p:cNvSpPr txBox="1"/>
          <p:nvPr/>
        </p:nvSpPr>
        <p:spPr>
          <a:xfrm>
            <a:off x="376944" y="4670679"/>
            <a:ext cx="6096000" cy="2031325"/>
          </a:xfrm>
          <a:prstGeom prst="rect">
            <a:avLst/>
          </a:prstGeom>
          <a:noFill/>
        </p:spPr>
        <p:txBody>
          <a:bodyPr wrap="square">
            <a:spAutoFit/>
          </a:bodyPr>
          <a:lstStyle/>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有的时候，</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DUT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HCI</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接口无法暴露出来，比如</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产品已经装壳了，但是还想再测试射频性能的时候。我们可以事先编写应用程序软件代码来完成</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Upper Tester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对</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HCI</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的操作。比如，当我按下</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遥控器上的某个特殊的组合按键的时候，应用层软件识别到组合按键，就直接通过</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HCI</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发送</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DTM</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的测试指令。这样就相当于把</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Upper Tester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模块以软件的方式集成到了我们的产品中。</a:t>
            </a:r>
          </a:p>
        </p:txBody>
      </p:sp>
    </p:spTree>
    <p:custDataLst>
      <p:tags r:id="rId1"/>
    </p:custDataLst>
    <p:extLst>
      <p:ext uri="{BB962C8B-B14F-4D97-AF65-F5344CB8AC3E}">
        <p14:creationId xmlns:p14="http://schemas.microsoft.com/office/powerpoint/2010/main" val="2725169618"/>
      </p:ext>
    </p:extLst>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测试项目</a:t>
            </a:r>
          </a:p>
        </p:txBody>
      </p:sp>
      <p:sp>
        <p:nvSpPr>
          <p:cNvPr id="15" name="文本框 14">
            <a:extLst>
              <a:ext uri="{FF2B5EF4-FFF2-40B4-BE49-F238E27FC236}">
                <a16:creationId xmlns:a16="http://schemas.microsoft.com/office/drawing/2014/main" id="{BBCA91E7-1544-49C5-A4CC-C36A95E5C827}"/>
              </a:ext>
            </a:extLst>
          </p:cNvPr>
          <p:cNvSpPr txBox="1"/>
          <p:nvPr/>
        </p:nvSpPr>
        <p:spPr>
          <a:xfrm>
            <a:off x="288758" y="996158"/>
            <a:ext cx="8871284" cy="5878532"/>
          </a:xfrm>
          <a:prstGeom prst="rect">
            <a:avLst/>
          </a:prstGeom>
          <a:noFill/>
        </p:spPr>
        <p:txBody>
          <a:bodyPr wrap="square">
            <a:spAutoFit/>
          </a:bodyPr>
          <a:lstStyle/>
          <a:p>
            <a:pPr indent="266700" algn="just">
              <a:spcBef>
                <a:spcPts val="1200"/>
              </a:spcBef>
              <a:spcAft>
                <a:spcPts val="1200"/>
              </a:spcAft>
            </a:pP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测试标准涉及到很多射频相关的知识，这里我们不做介绍。我们只简单描述一下</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个最常用的测试项目的合格评判标准。</a:t>
            </a:r>
            <a:endParaRPr lang="en-US" altLang="zh-CN" sz="1200" kern="100" dirty="0">
              <a:effectLst/>
              <a:latin typeface="Arial" panose="020B0604020202020204" pitchFamily="34" charset="0"/>
              <a:ea typeface="宋体" panose="02010600030101010101" pitchFamily="2" charset="-122"/>
              <a:cs typeface="Times New Roman" panose="02020603050405020304" pitchFamily="18" charset="0"/>
            </a:endParaRPr>
          </a:p>
          <a:p>
            <a:pPr marL="342900" lvl="0" indent="-342900" algn="just">
              <a:spcBef>
                <a:spcPts val="1200"/>
              </a:spcBef>
              <a:spcAft>
                <a:spcPts val="1200"/>
              </a:spcAft>
              <a:buFont typeface="Wingdings" panose="05000000000000000000" pitchFamily="2" charset="2"/>
              <a:buChar char=""/>
            </a:pP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发射功率</a:t>
            </a:r>
          </a:p>
          <a:p>
            <a:pPr marL="342900" lvl="0" indent="-342900" algn="just">
              <a:spcBef>
                <a:spcPts val="1200"/>
              </a:spcBef>
              <a:spcAft>
                <a:spcPts val="1200"/>
              </a:spcAft>
              <a:buFont typeface="+mj-lt"/>
              <a:buAutoNum type="arabicPeriod"/>
            </a:pP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平均发射功率在</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BLE PHY</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规定的±</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20dBm</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之间。</a:t>
            </a:r>
          </a:p>
          <a:p>
            <a:pPr marL="342900" lvl="0" indent="-342900" algn="just">
              <a:spcBef>
                <a:spcPts val="1200"/>
              </a:spcBef>
              <a:spcAft>
                <a:spcPts val="1200"/>
              </a:spcAft>
              <a:buFont typeface="+mj-lt"/>
              <a:buAutoNum type="arabicPeriod"/>
            </a:pP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峰值功率减去平均功率的差值不大于</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3dBm</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p>
          <a:p>
            <a:pPr marL="342900" lvl="0" indent="-342900" algn="just">
              <a:spcBef>
                <a:spcPts val="1200"/>
              </a:spcBef>
              <a:spcAft>
                <a:spcPts val="1200"/>
              </a:spcAft>
              <a:buFont typeface="Wingdings" panose="05000000000000000000" pitchFamily="2" charset="2"/>
              <a:buChar char=""/>
            </a:pP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发射频率偏移和漂移</a:t>
            </a:r>
          </a:p>
          <a:p>
            <a:pPr indent="266700" algn="just">
              <a:spcBef>
                <a:spcPts val="1200"/>
              </a:spcBef>
              <a:spcAft>
                <a:spcPts val="1200"/>
              </a:spcAft>
            </a:pP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把数据包拆分为</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10</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个</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bit</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为一组的数据组。</a:t>
            </a:r>
          </a:p>
          <a:p>
            <a:pPr marL="342900" lvl="0" indent="-342900" algn="just">
              <a:spcBef>
                <a:spcPts val="1200"/>
              </a:spcBef>
              <a:spcAft>
                <a:spcPts val="1200"/>
              </a:spcAft>
              <a:buFont typeface="+mj-lt"/>
              <a:buAutoNum type="arabicPeriod"/>
            </a:pP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任意一组的频率与</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BLE PHY</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规定的中心频点的差值不能超过</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150kHz</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p>
          <a:p>
            <a:pPr marL="342900" lvl="0" indent="-342900" algn="just">
              <a:spcBef>
                <a:spcPts val="1200"/>
              </a:spcBef>
              <a:spcAft>
                <a:spcPts val="1200"/>
              </a:spcAft>
              <a:buFont typeface="+mj-lt"/>
              <a:buAutoNum type="arabicPeriod"/>
            </a:pP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任意一组与第一组的频率差不能超过</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50kHz</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r>
              <a:rPr lang="zh-CN" altLang="zh-CN" sz="1200" kern="100" dirty="0">
                <a:effectLst/>
                <a:latin typeface="Arial" panose="020B0604020202020204" pitchFamily="34" charset="0"/>
                <a:ea typeface="宋体" panose="02010600030101010101" pitchFamily="2" charset="-122"/>
                <a:cs typeface="Arial" panose="020B0604020202020204" pitchFamily="34" charset="0"/>
              </a:rPr>
              <a:t>｜</a:t>
            </a:r>
            <a:r>
              <a:rPr lang="en-US" altLang="zh-CN" sz="1200" kern="100" dirty="0">
                <a:effectLst/>
                <a:latin typeface="Arial" panose="020B0604020202020204" pitchFamily="34" charset="0"/>
                <a:ea typeface="宋体" panose="02010600030101010101" pitchFamily="2" charset="-122"/>
                <a:cs typeface="Arial" panose="020B0604020202020204" pitchFamily="34" charset="0"/>
              </a:rPr>
              <a:t>f</a:t>
            </a:r>
            <a:r>
              <a:rPr lang="en-US" altLang="zh-CN" sz="1200" kern="100" baseline="-25000" dirty="0">
                <a:effectLst/>
                <a:latin typeface="Arial" panose="020B0604020202020204" pitchFamily="34" charset="0"/>
                <a:ea typeface="宋体" panose="02010600030101010101" pitchFamily="2" charset="-122"/>
                <a:cs typeface="Arial" panose="020B0604020202020204" pitchFamily="34" charset="0"/>
              </a:rPr>
              <a:t>0</a:t>
            </a:r>
            <a:r>
              <a:rPr lang="en-US" altLang="zh-CN" sz="1200" kern="100" dirty="0">
                <a:effectLst/>
                <a:latin typeface="Arial" panose="020B0604020202020204" pitchFamily="34" charset="0"/>
                <a:ea typeface="宋体" panose="02010600030101010101" pitchFamily="2" charset="-122"/>
                <a:cs typeface="Arial" panose="020B0604020202020204" pitchFamily="34" charset="0"/>
              </a:rPr>
              <a:t>−f</a:t>
            </a:r>
            <a:r>
              <a:rPr lang="en-US" altLang="zh-CN" sz="1200" kern="100" baseline="-25000" dirty="0">
                <a:effectLst/>
                <a:latin typeface="Arial" panose="020B0604020202020204" pitchFamily="34" charset="0"/>
                <a:ea typeface="宋体" panose="02010600030101010101" pitchFamily="2" charset="-122"/>
                <a:cs typeface="Arial" panose="020B0604020202020204" pitchFamily="34" charset="0"/>
              </a:rPr>
              <a:t>n</a:t>
            </a:r>
            <a:r>
              <a:rPr lang="zh-CN" altLang="zh-CN" sz="1200" kern="100" dirty="0">
                <a:effectLst/>
                <a:latin typeface="Arial" panose="020B0604020202020204" pitchFamily="34" charset="0"/>
                <a:ea typeface="宋体" panose="02010600030101010101" pitchFamily="2" charset="-122"/>
                <a:cs typeface="Arial" panose="020B0604020202020204" pitchFamily="34" charset="0"/>
              </a:rPr>
              <a:t>｜</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 50 kHz</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p>
          <a:p>
            <a:pPr marL="342900" lvl="0" indent="-342900" algn="just">
              <a:spcBef>
                <a:spcPts val="1200"/>
              </a:spcBef>
              <a:spcAft>
                <a:spcPts val="1200"/>
              </a:spcAft>
              <a:buFont typeface="+mj-lt"/>
              <a:buAutoNum type="arabicPeriod"/>
            </a:pP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第一组和第二组的频率差不能超过</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23kHz</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r>
              <a:rPr lang="zh-CN" altLang="zh-CN" sz="1200" kern="100" dirty="0">
                <a:effectLst/>
                <a:latin typeface="Arial" panose="020B0604020202020204" pitchFamily="34" charset="0"/>
                <a:ea typeface="宋体" panose="02010600030101010101" pitchFamily="2" charset="-122"/>
                <a:cs typeface="Arial" panose="020B0604020202020204" pitchFamily="34" charset="0"/>
              </a:rPr>
              <a:t>｜</a:t>
            </a:r>
            <a:r>
              <a:rPr lang="en-US" altLang="zh-CN" sz="1200" kern="100" dirty="0">
                <a:effectLst/>
                <a:latin typeface="Arial" panose="020B0604020202020204" pitchFamily="34" charset="0"/>
                <a:ea typeface="宋体" panose="02010600030101010101" pitchFamily="2" charset="-122"/>
                <a:cs typeface="Arial" panose="020B0604020202020204" pitchFamily="34" charset="0"/>
              </a:rPr>
              <a:t>f</a:t>
            </a:r>
            <a:r>
              <a:rPr lang="en-US" altLang="zh-CN" sz="1200" kern="100" baseline="-25000" dirty="0">
                <a:effectLst/>
                <a:latin typeface="Arial" panose="020B0604020202020204" pitchFamily="34" charset="0"/>
                <a:ea typeface="宋体" panose="02010600030101010101" pitchFamily="2" charset="-122"/>
                <a:cs typeface="Arial" panose="020B0604020202020204" pitchFamily="34" charset="0"/>
              </a:rPr>
              <a:t>1</a:t>
            </a:r>
            <a:r>
              <a:rPr lang="en-US" altLang="zh-CN" sz="1200" kern="100" dirty="0">
                <a:effectLst/>
                <a:latin typeface="Arial" panose="020B0604020202020204" pitchFamily="34" charset="0"/>
                <a:ea typeface="宋体" panose="02010600030101010101" pitchFamily="2" charset="-122"/>
                <a:cs typeface="Arial" panose="020B0604020202020204" pitchFamily="34" charset="0"/>
              </a:rPr>
              <a:t>−f</a:t>
            </a:r>
            <a:r>
              <a:rPr lang="en-US" altLang="zh-CN" sz="1200" kern="100" baseline="-25000" dirty="0">
                <a:effectLst/>
                <a:latin typeface="Arial" panose="020B0604020202020204" pitchFamily="34" charset="0"/>
                <a:ea typeface="宋体" panose="02010600030101010101" pitchFamily="2" charset="-122"/>
                <a:cs typeface="Arial" panose="020B0604020202020204" pitchFamily="34" charset="0"/>
              </a:rPr>
              <a:t>0</a:t>
            </a:r>
            <a:r>
              <a:rPr lang="zh-CN" altLang="zh-CN" sz="1200" kern="100" dirty="0">
                <a:effectLst/>
                <a:latin typeface="Arial" panose="020B0604020202020204" pitchFamily="34" charset="0"/>
                <a:ea typeface="宋体" panose="02010600030101010101" pitchFamily="2" charset="-122"/>
                <a:cs typeface="Arial" panose="020B0604020202020204" pitchFamily="34" charset="0"/>
              </a:rPr>
              <a:t>｜</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 23 kHz</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p>
          <a:p>
            <a:pPr marL="342900" lvl="0" indent="-342900" algn="just">
              <a:spcBef>
                <a:spcPts val="1200"/>
              </a:spcBef>
              <a:spcAft>
                <a:spcPts val="1200"/>
              </a:spcAft>
              <a:buFont typeface="+mj-lt"/>
              <a:buAutoNum type="arabicPeriod"/>
            </a:pP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任意间隔</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5</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组的频率差不能超过</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20kHz</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r>
              <a:rPr lang="zh-CN" altLang="zh-CN" sz="1200" kern="100" dirty="0">
                <a:effectLst/>
                <a:latin typeface="Arial" panose="020B0604020202020204" pitchFamily="34" charset="0"/>
                <a:ea typeface="宋体" panose="02010600030101010101" pitchFamily="2" charset="-122"/>
                <a:cs typeface="Arial" panose="020B0604020202020204" pitchFamily="34" charset="0"/>
              </a:rPr>
              <a:t>｜</a:t>
            </a:r>
            <a:r>
              <a:rPr lang="en-US" altLang="zh-CN" sz="1200" kern="100" dirty="0">
                <a:effectLst/>
                <a:latin typeface="Arial" panose="020B0604020202020204" pitchFamily="34" charset="0"/>
                <a:ea typeface="宋体" panose="02010600030101010101" pitchFamily="2" charset="-122"/>
                <a:cs typeface="Arial" panose="020B0604020202020204" pitchFamily="34" charset="0"/>
              </a:rPr>
              <a:t>f</a:t>
            </a:r>
            <a:r>
              <a:rPr lang="en-US" altLang="zh-CN" sz="1200" kern="100" baseline="-25000" dirty="0">
                <a:effectLst/>
                <a:latin typeface="Arial" panose="020B0604020202020204" pitchFamily="34" charset="0"/>
                <a:ea typeface="宋体" panose="02010600030101010101" pitchFamily="2" charset="-122"/>
                <a:cs typeface="Arial" panose="020B0604020202020204" pitchFamily="34" charset="0"/>
              </a:rPr>
              <a:t>n</a:t>
            </a:r>
            <a:r>
              <a:rPr lang="en-US" altLang="zh-CN" sz="1200" kern="100" dirty="0">
                <a:effectLst/>
                <a:latin typeface="Arial" panose="020B0604020202020204" pitchFamily="34" charset="0"/>
                <a:ea typeface="宋体" panose="02010600030101010101" pitchFamily="2" charset="-122"/>
                <a:cs typeface="Arial" panose="020B0604020202020204" pitchFamily="34" charset="0"/>
              </a:rPr>
              <a:t>−f</a:t>
            </a:r>
            <a:r>
              <a:rPr lang="en-US" altLang="zh-CN" sz="1200" kern="100" baseline="-25000" dirty="0">
                <a:effectLst/>
                <a:latin typeface="Arial" panose="020B0604020202020204" pitchFamily="34" charset="0"/>
                <a:ea typeface="宋体" panose="02010600030101010101" pitchFamily="2" charset="-122"/>
                <a:cs typeface="Arial" panose="020B0604020202020204" pitchFamily="34" charset="0"/>
              </a:rPr>
              <a:t>n-5</a:t>
            </a:r>
            <a:r>
              <a:rPr lang="zh-CN" altLang="zh-CN" sz="1200" kern="100" dirty="0">
                <a:effectLst/>
                <a:latin typeface="Arial" panose="020B0604020202020204" pitchFamily="34" charset="0"/>
                <a:ea typeface="宋体" panose="02010600030101010101" pitchFamily="2" charset="-122"/>
                <a:cs typeface="Arial" panose="020B0604020202020204" pitchFamily="34" charset="0"/>
              </a:rPr>
              <a:t>｜</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 20k Hz</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p>
          <a:p>
            <a:pPr marL="342900" lvl="0" indent="-342900" algn="just">
              <a:spcBef>
                <a:spcPts val="1200"/>
              </a:spcBef>
              <a:spcAft>
                <a:spcPts val="1200"/>
              </a:spcAft>
              <a:buFont typeface="Wingdings" panose="05000000000000000000" pitchFamily="2" charset="2"/>
              <a:buChar char=""/>
            </a:pP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接收灵敏度</a:t>
            </a:r>
          </a:p>
          <a:p>
            <a:pPr indent="266700" algn="just">
              <a:spcBef>
                <a:spcPts val="1200"/>
              </a:spcBef>
              <a:spcAft>
                <a:spcPts val="1200"/>
              </a:spcAft>
            </a:pP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发送方调整发射功率使得接收方收到的功率为</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-70dBm</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，使用</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37</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个字节为一包的数据包，传输</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1500</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包，</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PER</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小于等于</a:t>
            </a:r>
            <a:r>
              <a:rPr lang="en-US" altLang="zh-CN" sz="1200" kern="100" dirty="0">
                <a:effectLst/>
                <a:latin typeface="Arial" panose="020B0604020202020204" pitchFamily="34" charset="0"/>
                <a:ea typeface="宋体" panose="02010600030101010101" pitchFamily="2" charset="-122"/>
                <a:cs typeface="Times New Roman" panose="02020603050405020304" pitchFamily="18" charset="0"/>
              </a:rPr>
              <a:t>30.8%</a:t>
            </a:r>
            <a:r>
              <a:rPr lang="zh-CN" altLang="zh-CN" sz="1200" kern="100" dirty="0">
                <a:effectLst/>
                <a:latin typeface="Arial" panose="020B0604020202020204" pitchFamily="34" charset="0"/>
                <a:ea typeface="宋体"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837539627"/>
      </p:ext>
    </p:extLst>
  </p:cSld>
  <p:clrMapOvr>
    <a:masterClrMapping/>
  </p:clrMapOvr>
  <p:transition advClick="0"/>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416"/>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01.xml><?xml version="1.0" encoding="utf-8"?>
<p:tagLst xmlns:a="http://schemas.openxmlformats.org/drawingml/2006/main" xmlns:r="http://schemas.openxmlformats.org/officeDocument/2006/relationships" xmlns:p="http://schemas.openxmlformats.org/presentationml/2006/main">
  <p:tag name="KSO_WM_TEMPLATE_THUMBS_INDEX" val="1、4、7、9、12、15、16、17、18、19、20、21、24、26、27、28"/>
  <p:tag name="KSO_WM_SLIDE_ID" val="custom20205416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5416"/>
  <p:tag name="KSO_WM_SLIDE_LAYOUT" val="a"/>
  <p:tag name="KSO_WM_SLIDE_LAYOUT_CNT" val="1"/>
</p:tagLst>
</file>

<file path=ppt/tags/tag10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商业项目策划书"/>
  <p:tag name="KSO_WM_TEMPLATE_CATEGORY" val="custom"/>
  <p:tag name="KSO_WM_TEMPLATE_INDEX" val="20205416"/>
  <p:tag name="KSO_WM_UNIT_ID" val="custom20205416_1*a*1"/>
</p:tagLst>
</file>

<file path=ppt/tags/tag103.xml><?xml version="1.0" encoding="utf-8"?>
<p:tagLst xmlns:a="http://schemas.openxmlformats.org/drawingml/2006/main" xmlns:r="http://schemas.openxmlformats.org/officeDocument/2006/relationships" xmlns:p="http://schemas.openxmlformats.org/presentationml/2006/main">
  <p:tag name="KSO_WM_SLIDE_ITEM_CNT" val="0"/>
  <p:tag name="KSO_WM_BEAUTIFY_FLAG" val="#wm#"/>
  <p:tag name="KSO_WM_TEMPLATE_CATEGORY" val="diagram"/>
  <p:tag name="KSO_WM_TEMPLATE_INDEX" val="20216523"/>
  <p:tag name="KSO_WM_SLIDE_CAN_ADD_NAVIGATION" val="1"/>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320bf79c36e2348c3efaf8"/>
  <p:tag name="KSO_WM_SLIDE_ID" val="diagram20216523_1"/>
  <p:tag name="KSO_WM_TEMPLATE_SUBCATEGORY" val="21"/>
  <p:tag name="KSO_WM_TEMPLATE_MASTER_TYPE" val="0"/>
  <p:tag name="KSO_WM_TEMPLATE_COLOR_TYPE" val="1"/>
  <p:tag name="KSO_WM_SLIDE_TYPE" val="text"/>
  <p:tag name="KSO_WM_SLIDE_SUBTYPE" val="picTxt"/>
  <p:tag name="KSO_WM_SLIDE_INDEX" val="1"/>
  <p:tag name="KSO_WM_SLIDE_SIZE" val="960*540"/>
  <p:tag name="KSO_WM_SLIDE_POSITION" val="0*0"/>
  <p:tag name="KSO_WM_TAG_VERSION" val="1.0"/>
  <p:tag name="KSO_WM_SLIDE_LAYOUT" val="a_d_f"/>
  <p:tag name="KSO_WM_SLIDE_LAYOUT_CNT" val="1_1_1"/>
  <p:tag name="KSO_WM_CHIP_FILLPROP" val="[[{&quot;text_align&quot;:&quot;cm&quot;,&quot;text_direction&quot;:&quot;horizontal&quot;,&quot;support_big_font&quot;:false,&quot;picture_toward&quot;:0,&quot;picture_dockside&quot;:[],&quot;fill_id&quot;:&quot;07adfc92f9a148ad9811d167e7384d57&quot;,&quot;fill_align&quot;:&quot;cm&quot;,&quot;chip_types&quot;:[&quot;picture&quot;]},{&quot;text_align&quot;:&quot;lm&quot;,&quot;text_direction&quot;:&quot;horizontal&quot;,&quot;support_big_font&quot;:false,&quot;picture_toward&quot;:0,&quot;picture_dockside&quot;:[],&quot;fill_id&quot;:&quot;1dd391698623409d8eb75585607645b5&quot;,&quot;fill_align&quot;:&quot;lm&quot;,&quot;chip_types&quot;:[&quot;header&quot;]},{&quot;text_align&quot;:&quot;lm&quot;,&quot;text_direction&quot;:&quot;horizontal&quot;,&quot;support_big_font&quot;:false,&quot;picture_toward&quot;:0,&quot;picture_dockside&quot;:[],&quot;fill_id&quot;:&quot;c3291d38a76843e2a50649562753f489&quot;,&quot;fill_align&quot;:&quot;lm&quot;,&quot;chip_types&quot;:[&quot;text&quot;]}]]"/>
  <p:tag name="KSO_WM_CHIP_DECFILLPROP" val="[]"/>
  <p:tag name="KSO_WM_CHIP_GROUPID" val="5f320bf79c36e2348c3efaf7"/>
  <p:tag name="KSO_WM_SLIDE_BK_DARK_LIGHT" val="2"/>
  <p:tag name="KSO_WM_SLIDE_BACKGROUND_TYPE" val="general"/>
  <p:tag name="KSO_WM_SLIDE_SUPPORT_FEATURE_TYPE" val="0"/>
  <p:tag name="KSO_WM_TEMPLATE_ASSEMBLE_XID" val="5fb788439532eafaafcd85f8"/>
  <p:tag name="KSO_WM_TEMPLATE_ASSEMBLE_GROUPID" val="5fb788439532eafaafcd85f8"/>
  <p:tag name="KSO_WM_SLIDE_LAYOUT_INFO" val="{&quot;direction&quot;:1,&quot;id&quot;:&quot;2020-11-20T17:11:31&quot;,&quot;maxSize&quot;:{&quot;size1&quot;:46.299999999999997},&quot;minSize&quot;:{&quot;size1&quot;:46.299999999999997},&quot;normalSize&quot;:{&quot;size1&quot;:46.299999999999997},&quot;subLayout&quot;:[{&quot;id&quot;:&quot;2020-11-20T17:11:31&quot;,&quot;margin&quot;:{&quot;bottom&quot;:0,&quot;left&quot;:2.1170001029968262,&quot;right&quot;:0,&quot;top&quot;:0},&quot;type&quot;:0},{&quot;id&quot;:&quot;2020-11-20T17:11:31&quot;,&quot;maxSize&quot;:{&quot;size1&quot;:33.199628171488577},&quot;minSize&quot;:{&quot;size1&quot;:33.199628171488577},&quot;normalSize&quot;:{&quot;size1&quot;:33.199628171488577},&quot;subLayout&quot;:[{&quot;id&quot;:&quot;2020-11-20T17:11:31&quot;,&quot;margin&quot;:{&quot;bottom&quot;:0.84700000286102295,&quot;left&quot;:2.0899999141693115,&quot;right&quot;:1.6929999589920044,&quot;top&quot;:2.9630000591278076},&quot;type&quot;:0},{&quot;id&quot;:&quot;2020-11-20T17:11:31&quot;,&quot;margin&quot;:{&quot;bottom&quot;:1.6929999589920044,&quot;left&quot;:2.0899999141693115,&quot;right&quot;:1.6929999589920044,&quot;top&quot;:0.84700000286102295},&quot;type&quot;:0}],&quot;type&quot;:0}],&quot;type&quot;:0}"/>
</p:tagLst>
</file>

<file path=ppt/tags/tag104.xml><?xml version="1.0" encoding="utf-8"?>
<p:tagLst xmlns:a="http://schemas.openxmlformats.org/drawingml/2006/main" xmlns:r="http://schemas.openxmlformats.org/officeDocument/2006/relationships" xmlns:p="http://schemas.openxmlformats.org/presentationml/2006/main">
  <p:tag name="KSO_WM_UNIT_VALUE" val="1904*1354"/>
  <p:tag name="KSO_WM_UNIT_HIGHLIGHT" val="0"/>
  <p:tag name="KSO_WM_UNIT_COMPATIBLE" val="1"/>
  <p:tag name="KSO_WM_UNIT_DIAGRAM_ISNUMVISUAL" val="0"/>
  <p:tag name="KSO_WM_UNIT_DIAGRAM_ISREFERUNIT" val="0"/>
  <p:tag name="KSO_WM_UNIT_TYPE" val="d"/>
  <p:tag name="KSO_WM_UNIT_INDEX" val="1"/>
  <p:tag name="KSO_WM_UNIT_ID" val="diagram20216523_1*d*1"/>
  <p:tag name="KSO_WM_TEMPLATE_CATEGORY" val="diagram"/>
  <p:tag name="KSO_WM_TEMPLATE_INDEX" val="20216523"/>
  <p:tag name="KSO_WM_UNIT_LAYERLEVEL" val="1"/>
  <p:tag name="KSO_WM_TAG_VERSION" val="1.0"/>
  <p:tag name="KSO_WM_BEAUTIFY_FLAG" val="#wm#"/>
  <p:tag name="KSO_WM_CHIP_GROUPID" val="5e7310da9a230a26b9e88a19"/>
  <p:tag name="KSO_WM_CHIP_XID" val="5e7310da9a230a26b9e88a1a"/>
  <p:tag name="KSO_WM_UNIT_DEC_AREA_ID" val="6f855db099744e979876b152128ef47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40b1757f2314473b988c7887e3f0a566"/>
  <p:tag name="KSO_WM_UNIT_PLACING_PICTURE" val="40b1757f2314473b988c7887e3f0a566"/>
  <p:tag name="KSO_WM_TEMPLATE_ASSEMBLE_XID" val="5fb788439532eafaafcd85f8"/>
  <p:tag name="KSO_WM_TEMPLATE_ASSEMBLE_GROUPID" val="5fb788439532eafaafcd85f8"/>
</p:tagLst>
</file>

<file path=ppt/tags/tag10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6523_1*a*1"/>
  <p:tag name="KSO_WM_TEMPLATE_CATEGORY" val="diagram"/>
  <p:tag name="KSO_WM_TEMPLATE_INDEX" val="20216523"/>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0d9953e646174196895582654de56d1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81e44783c8f47d8b3176e1dde06cf82"/>
  <p:tag name="KSO_WM_UNIT_TEXT_FILL_FORE_SCHEMECOLOR_INDEX_BRIGHTNESS" val="0"/>
  <p:tag name="KSO_WM_UNIT_TEXT_FILL_FORE_SCHEMECOLOR_INDEX" val="13"/>
  <p:tag name="KSO_WM_UNIT_TEXT_FILL_TYPE" val="1"/>
  <p:tag name="KSO_WM_TEMPLATE_ASSEMBLE_XID" val="5fb788439532eafaafcd85f8"/>
  <p:tag name="KSO_WM_TEMPLATE_ASSEMBLE_GROUPID" val="5fb788439532eafaafcd85f8"/>
</p:tagLst>
</file>

<file path=ppt/tags/tag10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6523_1*f*1"/>
  <p:tag name="KSO_WM_TEMPLATE_CATEGORY" val="diagram"/>
  <p:tag name="KSO_WM_TEMPLATE_INDEX" val="20216523"/>
  <p:tag name="KSO_WM_UNIT_LAYERLEVEL" val="1"/>
  <p:tag name="KSO_WM_TAG_VERSION" val="1.0"/>
  <p:tag name="KSO_WM_BEAUTIFY_FLAG" val="#wm#"/>
  <p:tag name="KSO_WM_UNIT_DEFAULT_FONT" val="14;20;2"/>
  <p:tag name="KSO_WM_UNIT_BLOCK" val="0"/>
  <p:tag name="KSO_WM_UNIT_VALUE" val="160"/>
  <p:tag name="KSO_WM_UNIT_SHOW_EDIT_AREA_INDICATION" val="1"/>
  <p:tag name="KSO_WM_CHIP_GROUPID" val="5e6b05596848fb12bee65ac8"/>
  <p:tag name="KSO_WM_CHIP_XID" val="5e6b05596848fb12bee65aca"/>
  <p:tag name="KSO_WM_UNIT_DEC_AREA_ID" val="4ebdaa62c51447be9b27b86368b147f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0237d760e5fa417496b635519aecac99"/>
  <p:tag name="KSO_WM_UNIT_TEXT_FILL_FORE_SCHEMECOLOR_INDEX_BRIGHTNESS" val="0.25"/>
  <p:tag name="KSO_WM_UNIT_TEXT_FILL_FORE_SCHEMECOLOR_INDEX" val="13"/>
  <p:tag name="KSO_WM_UNIT_TEXT_FILL_TYPE" val="1"/>
  <p:tag name="KSO_WM_TEMPLATE_ASSEMBLE_XID" val="5fb788439532eafaafcd85f8"/>
  <p:tag name="KSO_WM_TEMPLATE_ASSEMBLE_GROUPID" val="5fb788439532eafaafcd85f8"/>
</p:tagLst>
</file>

<file path=ppt/tags/tag10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9.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12.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1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6.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19.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22.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2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6.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29.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5416"/>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3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32.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35.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38.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5416"/>
</p:tagLst>
</file>

<file path=ppt/tags/tag14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41.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44.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47.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4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5416"/>
</p:tagLst>
</file>

<file path=ppt/tags/tag150.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5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53.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56.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59.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v"/>
  <p:tag name="KSO_WM_UNIT_TYPE" val="i"/>
  <p:tag name="KSO_WM_UNIT_INDEX" val="1"/>
  <p:tag name="KSO_WM_UNIT_ID" val="chip20205416_1*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ee"/>
  <p:tag name="KSO_WM_UNIT_DEC_AREA_ID" val="00a0db5a33a04c41be9cd4a48b019ca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f26fb9c3cd834779aedbcb3001427622"/>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62.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65.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68.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0"/>
  <p:tag name="KSO_WM_UNIT_HIGHLIGHT" val="0"/>
  <p:tag name="KSO_WM_UNIT_COMPATIBLE" val="0"/>
  <p:tag name="KSO_WM_UNIT_DIAGRAM_ISNUMVISUAL" val="0"/>
  <p:tag name="KSO_WM_UNIT_DIAGRAM_ISREFERUNIT" val="0"/>
  <p:tag name="KSO_WM_UNIT_TYPE" val="b"/>
  <p:tag name="KSO_WM_UNIT_INDEX" val="1"/>
  <p:tag name="KSO_WM_UNIT_ID" val="custom20205416_1*b*1"/>
  <p:tag name="KSO_WM_TEMPLATE_CATEGORY" val="custom"/>
  <p:tag name="KSO_WM_TEMPLATE_INDEX" val="20205416"/>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4a4df0ceec8f413299ccdcb197535f19"/>
  <p:tag name="KSO_WM_CHIP_GROUPID" val="5ebe59c40ac41c4a0a5256aa"/>
  <p:tag name="KSO_WM_CHIP_XID" val="5ebe59c40ac41c4a0a5256ab"/>
  <p:tag name="KSO_WM_CHIP_FILLAREA_FILL_RULE" val="{&quot;fill_align&quot;:&quot;cm&quot;,&quot;fill_mode&quot;:&quot;adaptive&quot;,&quot;sacle_strategy&quot;:&quot;smart&quot;}"/>
  <p:tag name="KSO_WM_ASSEMBLE_CHIP_INDEX" val="069e5ab9107a46388a2d1d4e67c9b014"/>
  <p:tag name="KSO_WM_UNIT_TEXT_FILL_FORE_SCHEMECOLOR_INDEX_BRIGHTNESS" val="0.35"/>
  <p:tag name="KSO_WM_UNIT_TEXT_FILL_FORE_SCHEMECOLOR_INDEX" val="13"/>
  <p:tag name="KSO_WM_UNIT_TEXT_FILL_TYPE" val="1"/>
  <p:tag name="KSO_WM_TEMPLATE_ASSEMBLE_XID" val="5f9a6837989d9bef5b8f81d1"/>
  <p:tag name="KSO_WM_TEMPLATE_ASSEMBLE_GROUPID" val="5f8cfee0a61ec3b55284a7ed"/>
</p:tagLst>
</file>

<file path=ppt/tags/tag1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71.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7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74.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7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77.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5416_1*a*1"/>
  <p:tag name="KSO_WM_TEMPLATE_CATEGORY" val="custom"/>
  <p:tag name="KSO_WM_TEMPLATE_INDEX" val="20205416"/>
  <p:tag name="KSO_WM_UNIT_LAYERLEVEL" val="1"/>
  <p:tag name="KSO_WM_TAG_VERSION" val="1.0"/>
  <p:tag name="KSO_WM_BEAUTIFY_FLAG" val="#wm#"/>
  <p:tag name="KSO_WM_UNIT_PRESET_TEXT" val="匠心之旅 优雅品鉴"/>
  <p:tag name="KSO_WM_UNIT_DEFAULT_FONT" val="56;72;4"/>
  <p:tag name="KSO_WM_UNIT_BLOCK" val="0"/>
  <p:tag name="KSO_WM_UNIT_DEC_AREA_ID" val="53564c90825e45c4b4f9027edc1f9ee6"/>
  <p:tag name="KSO_WM_CHIP_GROUPID" val="5ebe59c40ac41c4a0a5256aa"/>
  <p:tag name="KSO_WM_CHIP_XID" val="5ebe59c40ac41c4a0a5256ab"/>
  <p:tag name="KSO_WM_CHIP_FILLAREA_FILL_RULE" val="{&quot;fill_align&quot;:&quot;cm&quot;,&quot;fill_mode&quot;:&quot;adaptive&quot;,&quot;sacle_strategy&quot;:&quot;smart&quot;}"/>
  <p:tag name="KSO_WM_ASSEMBLE_CHIP_INDEX" val="069e5ab9107a46388a2d1d4e67c9b014"/>
  <p:tag name="KSO_WM_UNIT_TEXT_FILL_FORE_SCHEMECOLOR_INDEX_BRIGHTNESS" val="0.15"/>
  <p:tag name="KSO_WM_UNIT_TEXT_FILL_FORE_SCHEMECOLOR_INDEX" val="13"/>
  <p:tag name="KSO_WM_UNIT_TEXT_FILL_TYPE" val="1"/>
  <p:tag name="KSO_WM_TEMPLATE_ASSEMBLE_XID" val="5f9a6837989d9bef5b8f81d1"/>
  <p:tag name="KSO_WM_TEMPLATE_ASSEMBLE_GROUPID" val="5f8cfee0a61ec3b55284a7ed"/>
</p:tagLst>
</file>

<file path=ppt/tags/tag180.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8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83.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8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0173"/>
  <p:tag name="KSO_WM_SLIDE_BACKGROUND" val="[&quot;general&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f2293c8dda340fd2c9b5864"/>
  <p:tag name="KSO_WM_CHIP_FILLPROP" val="[[{&quot;fill_id&quot;:&quot;f5378d118a0e47a8a2fec2c04156848e&quot;,&quot;fill_align&quot;:&quot;cm&quot;,&quot;text_align&quot;:&quot;cm&quot;,&quot;text_direction&quot;:&quot;horizontal&quot;,&quot;chip_types&quot;:[&quot;picture&quot;]},{&quot;fill_id&quot;:&quot;391a8d3a475541dbbf4bf68b0f7e837c&quot;,&quot;fill_align&quot;:&quot;lb&quot;,&quot;text_align&quot;:&quot;lb&quot;,&quot;text_direction&quot;:&quot;horizontal&quot;,&quot;chip_types&quot;:[&quot;header&quot;]},{&quot;fill_id&quot;:&quot;dcd054a5fbf54e6fb810aa57786606fc&quot;,&quot;fill_align&quot;:&quot;lt&quot;,&quot;text_align&quot;:&quot;lt&quot;,&quot;text_direction&quot;:&quot;horizontal&quot;,&quot;chip_types&quot;:[&quot;text&quot;]}]]"/>
  <p:tag name="KSO_WM_SLIDE_ID" val="diagram2021017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275.949*74.7"/>
  <p:tag name="KSO_WM_SLIDE_POSITION" val="120*297.302"/>
  <p:tag name="KSO_WM_TAG_VERSION" val="1.0"/>
  <p:tag name="KSO_WM_SLIDE_LAYOUT" val="a_d_h"/>
  <p:tag name="KSO_WM_SLIDE_LAYOUT_CNT" val="1_1_1"/>
  <p:tag name="KSO_WM_CHIP_GROUPID" val="5f2293c8dda340fd2c9b5863"/>
  <p:tag name="KSO_WM_SLIDE_BK_DARK_LIGHT" val="2"/>
  <p:tag name="KSO_WM_SLIDE_BACKGROUND_TYPE" val="general"/>
  <p:tag name="KSO_WM_SLIDE_SUPPORT_FEATURE_TYPE" val="0"/>
  <p:tag name="KSO_WM_TEMPLATE_ASSEMBLE_XID" val="5f48a2c2f3f92eac73830e88"/>
  <p:tag name="KSO_WM_TEMPLATE_ASSEMBLE_GROUPID" val="5f48a2c2f3f92eac73830e88"/>
  <p:tag name="KSO_WM_SLIDE_LAYOUT_INFO" val="{&quot;backgroundInfo&quot;:[{&quot;bottom&quot;:0,&quot;bottomAbs&quot;:false,&quot;left&quot;:0,&quot;leftAbs&quot;:false,&quot;right&quot;:0,&quot;rightAbs&quot;:false,&quot;top&quot;:0,&quot;topAbs&quot;:false,&quot;type&quot;:&quot;general&quot;}],&quot;id&quot;:&quot;2020-08-28T14:23:42&quot;,&quot;maxSize&quot;:{&quot;size1&quot;:51.100000000000001},&quot;minSize&quot;:{&quot;size1&quot;:35.600000000000001},&quot;normalSize&quot;:{&quot;size1&quot;:50.377592592592592},&quot;subLayout&quot;:[{&quot;id&quot;:&quot;2020-08-28T14:23:42&quot;,&quot;margin&quot;:{&quot;bottom&quot;:0.026000002399086952,&quot;left&quot;:4.2329998016357422,&quot;right&quot;:19.897001266479492,&quot;top&quot;:4.6570000648498535},&quot;type&quot;:0},{&quot;id&quot;:&quot;2020-08-28T14:23:42&quot;,&quot;margin&quot;:{&quot;bottom&quot;:4.6570000648498535,&quot;left&quot;:4.2329998016357422,&quot;right&quot;:19.897001266479492,&quot;top&quot;:0.3970000147819519},&quot;maxSize&quot;:{&quot;size1&quot;:33.330956743987329},&quot;minSize&quot;:{&quot;size1&quot;:17.430956743987323},&quot;normalSize&quot;:{&quot;size1&quot;:19.460462602883432},&quot;subLayout&quot;:[{&quot;id&quot;:&quot;2020-08-28T14:23:42&quot;,&quot;margin&quot;:{&quot;bottom&quot;:0.04354708269238472,&quot;left&quot;:4.2329998016357422,&quot;right&quot;:19.897001266479492,&quot;top&quot;:0.3970000147819519},&quot;type&quot;:0},{&quot;id&quot;:&quot;2020-08-28T14:23:42&quot;,&quot;margin&quot;:{&quot;bottom&quot;:4.6570000648498535,&quot;left&quot;:4.2329998016357422,&quot;right&quot;:19.897001266479492,&quot;top&quot;:0.15224497020244598},&quot;type&quot;:0}],&quot;type&quot;:0}],&quot;type&quot;:0}"/>
</p:tagLst>
</file>

<file path=ppt/tags/tag18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15"/>
  <p:tag name="KSO_WM_UNIT_TEXT_FILL_FORE_SCHEMECOLOR_INDEX" val="13"/>
  <p:tag name="KSO_WM_UNIT_TEXT_FILL_TYPE" val="1"/>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0173_1*i*1"/>
  <p:tag name="KSO_WM_TEMPLATE_CATEGORY" val="diagram"/>
  <p:tag name="KSO_WM_TEMPLATE_INDEX" val="20210173"/>
  <p:tag name="KSO_WM_UNIT_LAYERLEVEL" val="1"/>
  <p:tag name="KSO_WM_TAG_VERSION" val="1.0"/>
  <p:tag name="KSO_WM_BEAUTIFY_FLAG" val="#wm#"/>
  <p:tag name="KSO_WM_UNIT_BLOCK" val="0"/>
  <p:tag name="KSO_WM_UNIT_SM_LIMIT_TYPE" val="1"/>
  <p:tag name="KSO_WM_UNIT_DEC_AREA_ID" val="2d12ecaae27f45338c27a3224dda1937"/>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2293c8dda340fd2c9b5863"/>
  <p:tag name="KSO_WM_CHIP_XID" val="5f2293c8dda340fd2c9b5864"/>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738"/>
  <p:tag name="KSO_WM_TEMPLATE_ASSEMBLE_XID" val="5f48a2c2f3f92eac73830e88"/>
  <p:tag name="KSO_WM_TEMPLATE_ASSEMBLE_GROUPID" val="5f48a2c2f3f92eac73830e88"/>
</p:tagLst>
</file>

<file path=ppt/tags/tag18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diagram20210173_1*a*1"/>
  <p:tag name="KSO_WM_TEMPLATE_CATEGORY" val="diagram"/>
  <p:tag name="KSO_WM_TEMPLATE_INDEX" val="202101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lb&quot;,&quot;fill_mode&quot;:&quot;full&quot;}"/>
  <p:tag name="KSO_WM_UNIT_DEC_AREA_ID" val="8943720032b24a7cbb295e9627f84562"/>
  <p:tag name="KSO_WM_ASSEMBLE_CHIP_INDEX" val="4c37fda9680b4573b96914fcf4c0d925"/>
  <p:tag name="KSO_WM_UNIT_TEXT_FILL_FORE_SCHEMECOLOR_INDEX_BRIGHTNESS" val="0"/>
  <p:tag name="KSO_WM_UNIT_TEXT_FILL_FORE_SCHEMECOLOR_INDEX" val="13"/>
  <p:tag name="KSO_WM_UNIT_TEXT_FILL_TYPE" val="1"/>
  <p:tag name="KSO_WM_TEMPLATE_ASSEMBLE_XID" val="5f48a2c2f3f92eac73830e88"/>
  <p:tag name="KSO_WM_TEMPLATE_ASSEMBLE_GROUPID" val="5f48a2c2f3f92eac73830e88"/>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Lst>
</file>

<file path=ppt/tags/tag1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3"/>
  <p:tag name="KSO_WM_UNIT_HIGHLIGHT" val="0"/>
  <p:tag name="KSO_WM_UNIT_COMPATIBLE" val="0"/>
  <p:tag name="KSO_WM_UNIT_DIAGRAM_ISNUMVISUAL" val="0"/>
  <p:tag name="KSO_WM_UNIT_DIAGRAM_ISREFERUNIT" val="0"/>
  <p:tag name="KSO_WM_UNIT_TYPE" val="h_a"/>
  <p:tag name="KSO_WM_UNIT_INDEX" val="1_1"/>
  <p:tag name="KSO_WM_UNIT_ID" val="diagram20210173_1*h_a*1_1"/>
  <p:tag name="KSO_WM_TEMPLATE_CATEGORY" val="diagram"/>
  <p:tag name="KSO_WM_TEMPLATE_INDEX" val="20210173"/>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CHIP_FILLAREA_FILL_RULE" val="{&quot;fill_align&quot;:&quot;lt&quot;,&quot;fill_mode&quot;:&quot;full&quot;}"/>
  <p:tag name="KSO_WM_UNIT_DEC_AREA_ID" val="e58bc344b7824107bbb7e3c405db3443"/>
  <p:tag name="KSO_WM_ASSEMBLE_CHIP_INDEX" val="d6bcc91b06334b4a9b87b6b1c85a4b37"/>
  <p:tag name="KSO_WM_UNIT_TEXT_FILL_FORE_SCHEMECOLOR_INDEX_BRIGHTNESS" val="0"/>
  <p:tag name="KSO_WM_UNIT_TEXT_FILL_FORE_SCHEMECOLOR_INDEX" val="13"/>
  <p:tag name="KSO_WM_UNIT_TEXT_FILL_TYPE" val="1"/>
  <p:tag name="KSO_WM_TEMPLATE_ASSEMBLE_XID" val="5f48a2c2f3f92eac73830e88"/>
  <p:tag name="KSO_WM_TEMPLATE_ASSEMBLE_GROUPID" val="5f48a2c2f3f92eac73830e88"/>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41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5416_2*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ef"/>
  <p:tag name="KSO_WM_UNIT_DEC_AREA_ID" val="4d27c479011746db922e690e5ebcfcd8"/>
  <p:tag name="KSO_WM_UNIT_DECORATE_INFO" val=""/>
  <p:tag name="KSO_WM_UNIT_SM_LIMIT_TYPE" val=""/>
  <p:tag name="KSO_WM_CHIP_FILLAREA_FILL_RULE" val="{&quot;fill_align&quot;:&quot;lm&quot;,&quot;fill_effect&quot;:[],&quot;fill_mode&quot;:&quot;adaptive&quot;,&quot;sacle_strategy&quot;:&quot;stretch&quot;}"/>
  <p:tag name="KSO_WM_ASSEMBLE_CHIP_INDEX" val="bc3a396ba0cb422394ee19f1183d18c9"/>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c5117d82e80a4fc3a3c76e420cf691e2"/>
  <p:tag name="KSO_WM_UNIT_DECORATE_INFO" val=""/>
  <p:tag name="KSO_WM_UNIT_SM_LIMIT_TYPE" val=""/>
  <p:tag name="KSO_WM_CHIP_FILLAREA_FILL_RULE" val="{&quot;fill_align&quot;:&quot;cm&quot;,&quot;fill_effect&quot;:[],&quot;fill_mode&quot;:&quot;full&quot;,&quot;sacle_strategy&quot;:&quot;stretch&quot;}"/>
  <p:tag name="KSO_WM_ASSEMBLE_CHIP_INDEX" val="f4b2600abd204f1b9cdbca1f623f1f9b"/>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f44d0716a3df4364b6cce77757188bf7"/>
  <p:tag name="KSO_WM_UNIT_DECORATE_INFO" val=""/>
  <p:tag name="KSO_WM_UNIT_SM_LIMIT_TYPE" val=""/>
  <p:tag name="KSO_WM_CHIP_FILLAREA_FILL_RULE" val="{&quot;fill_align&quot;:&quot;cm&quot;,&quot;fill_effect&quot;:[],&quot;fill_mode&quot;:&quot;full&quot;,&quot;sacle_strategy&quot;:&quot;stretch&quot;}"/>
  <p:tag name="KSO_WM_ASSEMBLE_CHIP_INDEX" val="be5266dcf1384045a7666f0c4d01961d"/>
</p:tagLst>
</file>

<file path=ppt/tags/tag2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7"/>
  <p:tag name="KSO_WM_UNIT_HIGHLIGHT" val="0"/>
  <p:tag name="KSO_WM_UNIT_COMPATIBLE" val="0"/>
  <p:tag name="KSO_WM_UNIT_DIAGRAM_ISNUMVISUAL" val="0"/>
  <p:tag name="KSO_WM_UNIT_DIAGRAM_ISREFERUNIT" val="0"/>
  <p:tag name="KSO_WM_UNIT_TYPE" val="b"/>
  <p:tag name="KSO_WM_UNIT_INDEX" val="1"/>
  <p:tag name="KSO_WM_UNIT_ID" val="custom20205416_1*b*1"/>
  <p:tag name="KSO_WM_TEMPLATE_CATEGORY" val="custom"/>
  <p:tag name="KSO_WM_TEMPLATE_INDEX" val="20205416"/>
  <p:tag name="KSO_WM_UNIT_LAYERLEVEL" val="1"/>
  <p:tag name="KSO_WM_TAG_VERSION" val="1.0"/>
  <p:tag name="KSO_WM_BEAUTIFY_FLAG" val="#wm#"/>
  <p:tag name="KSO_WM_UNIT_PRESET_TEXT" val="单击此处添加副标题内容"/>
  <p:tag name="KSO_WM_UNIT_DEFAULT_FONT" val="14;18;2"/>
  <p:tag name="KSO_WM_UNIT_BLOCK" val="0"/>
  <p:tag name="KSO_WM_UNIT_DEC_AREA_ID" val="5498818cfd1944da86bba89d2b918076"/>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fa646f29c7234a62a38557960d795cba"/>
  <p:tag name="KSO_WM_UNIT_TEXT_FILL_FORE_SCHEMECOLOR_INDEX_BRIGHTNESS" val="0.35"/>
  <p:tag name="KSO_WM_UNIT_TEXT_FILL_FORE_SCHEMECOLOR_INDEX" val="13"/>
  <p:tag name="KSO_WM_UNIT_TEXT_FILL_TYPE" val="1"/>
  <p:tag name="KSO_WM_TEMPLATE_ASSEMBLE_XID" val="5f9a6837989d9bef5b8f81b6"/>
  <p:tag name="KSO_WM_TEMPLATE_ASSEMBLE_GROUPID" val="5f8cfee0a61ec3b55284a7ed"/>
</p:tagLst>
</file>

<file path=ppt/tags/tag2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5416_1*a*1"/>
  <p:tag name="KSO_WM_TEMPLATE_CATEGORY" val="custom"/>
  <p:tag name="KSO_WM_TEMPLATE_INDEX" val="20205416"/>
  <p:tag name="KSO_WM_UNIT_LAYERLEVEL" val="1"/>
  <p:tag name="KSO_WM_TAG_VERSION" val="1.0"/>
  <p:tag name="KSO_WM_BEAUTIFY_FLAG" val="#wm#"/>
  <p:tag name="KSO_WM_UNIT_PRESET_TEXT" val="单击添加大标题"/>
  <p:tag name="KSO_WM_UNIT_DEFAULT_FONT" val="40;56;4"/>
  <p:tag name="KSO_WM_UNIT_BLOCK" val="0"/>
  <p:tag name="KSO_WM_UNIT_DEC_AREA_ID" val="6bc29963208442408e02bca3dc643789"/>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fa646f29c7234a62a38557960d795cba"/>
  <p:tag name="KSO_WM_UNIT_TEXT_FILL_FORE_SCHEMECOLOR_INDEX_BRIGHTNESS" val="0.15"/>
  <p:tag name="KSO_WM_UNIT_TEXT_FILL_FORE_SCHEMECOLOR_INDEX" val="13"/>
  <p:tag name="KSO_WM_UNIT_TEXT_FILL_TYPE" val="1"/>
  <p:tag name="KSO_WM_TEMPLATE_ASSEMBLE_XID" val="5f9a6837989d9bef5b8f81b6"/>
  <p:tag name="KSO_WM_TEMPLATE_ASSEMBLE_GROUPID" val="5f8cfee0a61ec3b55284a7ed"/>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5416_2*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ef"/>
  <p:tag name="KSO_WM_UNIT_DEC_AREA_ID" val="54433ade411d4a278e2078c19df4cc08"/>
  <p:tag name="KSO_WM_UNIT_DECORATE_INFO" val=""/>
  <p:tag name="KSO_WM_UNIT_SM_LIMIT_TYPE" val=""/>
  <p:tag name="KSO_WM_CHIP_FILLAREA_FILL_RULE" val="{&quot;fill_align&quot;:&quot;lm&quot;,&quot;fill_effect&quot;:[],&quot;fill_mode&quot;:&quot;adaptive&quot;,&quot;sacle_strategy&quot;:&quot;stretch&quot;}"/>
  <p:tag name="KSO_WM_ASSEMBLE_CHIP_INDEX" val="1b803a5e52084841b613b3f58ca8f42e"/>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918d56e762a749f7b0908267016ffd45"/>
  <p:tag name="KSO_WM_UNIT_DECORATE_INFO" val=""/>
  <p:tag name="KSO_WM_UNIT_SM_LIMIT_TYPE" val=""/>
  <p:tag name="KSO_WM_CHIP_FILLAREA_FILL_RULE" val="{&quot;fill_align&quot;:&quot;cm&quot;,&quot;fill_effect&quot;:[],&quot;fill_mode&quot;:&quot;full&quot;,&quot;sacle_strategy&quot;:&quot;stretch&quot;}"/>
  <p:tag name="KSO_WM_ASSEMBLE_CHIP_INDEX" val="8b369f74107343b6ba2e316dbb2fcf33"/>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v"/>
  <p:tag name="KSO_WM_UNIT_TYPE" val="i"/>
  <p:tag name="KSO_WM_UNIT_INDEX" val="1"/>
  <p:tag name="KSO_WM_UNIT_ID" val="chip20205416_1*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ee"/>
  <p:tag name="KSO_WM_UNIT_DEC_AREA_ID" val="00a0db5a33a04c41be9cd4a48b019ca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f26fb9c3cd834779aedbcb3001427622"/>
</p:tagLst>
</file>

<file path=ppt/tags/tag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2"/>
  <p:tag name="KSO_WM_UNIT_HIGHLIGHT" val="0"/>
  <p:tag name="KSO_WM_UNIT_COMPATIBLE" val="0"/>
  <p:tag name="KSO_WM_UNIT_DIAGRAM_ISNUMVISUAL" val="0"/>
  <p:tag name="KSO_WM_UNIT_DIAGRAM_ISREFERUNIT" val="0"/>
  <p:tag name="KSO_WM_UNIT_TYPE" val="b"/>
  <p:tag name="KSO_WM_UNIT_INDEX" val="1"/>
  <p:tag name="KSO_WM_UNIT_ID" val="custom20205416_1*b*1"/>
  <p:tag name="KSO_WM_TEMPLATE_CATEGORY" val="custom"/>
  <p:tag name="KSO_WM_TEMPLATE_INDEX" val="20205416"/>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03203502d2f34ab1b5bb100ad728ea10"/>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b6451a98e76d4cb38cb868a9da5ab8f5"/>
  <p:tag name="KSO_WM_UNIT_TEXT_FILL_FORE_SCHEMECOLOR_INDEX_BRIGHTNESS" val="0.35"/>
  <p:tag name="KSO_WM_UNIT_TEXT_FILL_FORE_SCHEMECOLOR_INDEX" val="13"/>
  <p:tag name="KSO_WM_UNIT_TEXT_FILL_TYPE" val="1"/>
  <p:tag name="KSO_WM_TEMPLATE_ASSEMBLE_XID" val="5f9a6837989d9bef5b8f81fa"/>
  <p:tag name="KSO_WM_TEMPLATE_ASSEMBLE_GROUPID" val="5f8cfee0a61ec3b55284a7ed"/>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custom20205416_1*a*1"/>
  <p:tag name="KSO_WM_TEMPLATE_CATEGORY" val="custom"/>
  <p:tag name="KSO_WM_TEMPLATE_INDEX" val="20205416"/>
  <p:tag name="KSO_WM_UNIT_LAYERLEVEL" val="1"/>
  <p:tag name="KSO_WM_TAG_VERSION" val="1.0"/>
  <p:tag name="KSO_WM_BEAUTIFY_FLAG" val="#wm#"/>
  <p:tag name="KSO_WM_UNIT_PRESET_TEXT" val="THANKS"/>
  <p:tag name="KSO_WM_UNIT_DEFAULT_FONT" val="60;74;4"/>
  <p:tag name="KSO_WM_UNIT_BLOCK" val="0"/>
  <p:tag name="KSO_WM_UNIT_DEC_AREA_ID" val="b7151d5a23b344feac34a4d7520ca51a"/>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b6451a98e76d4cb38cb868a9da5ab8f5"/>
  <p:tag name="KSO_WM_UNIT_TEXT_FILL_FORE_SCHEMECOLOR_INDEX_BRIGHTNESS" val="0.15"/>
  <p:tag name="KSO_WM_UNIT_TEXT_FILL_FORE_SCHEMECOLOR_INDEX" val="13"/>
  <p:tag name="KSO_WM_UNIT_TEXT_FILL_TYPE" val="1"/>
  <p:tag name="KSO_WM_TEMPLATE_ASSEMBLE_XID" val="5f9a6837989d9bef5b8f81fa"/>
  <p:tag name="KSO_WM_TEMPLATE_ASSEMBLE_GROUPID" val="5f8cfee0a61ec3b55284a7ed"/>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 name="KSO_WM_SLIDE_BACKGROUND_TYPE" val="general"/>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 name="KSO_WM_SLIDE_BACKGROUND_TYPE" val="general"/>
</p:tagLst>
</file>

<file path=ppt/tags/tag4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4.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5.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6.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2a05044ed4654c029004ed6cd11172b0"/>
  <p:tag name="KSO_WM_UNIT_DECORATE_INFO" val=""/>
  <p:tag name="KSO_WM_UNIT_SM_LIMIT_TYPE" val=""/>
  <p:tag name="KSO_WM_CHIP_FILLAREA_FILL_RULE" val="{&quot;fill_align&quot;:&quot;cm&quot;,&quot;fill_effect&quot;:[],&quot;fill_mode&quot;:&quot;full&quot;,&quot;sacle_strategy&quot;:&quot;stretch&quot;}"/>
  <p:tag name="KSO_WM_ASSEMBLE_CHIP_INDEX" val="4c64f0f00add4064ac1aec01529ccd55"/>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333dd47ba12a4ac0a080d287319cc85d"/>
  <p:tag name="KSO_WM_UNIT_DECORATE_INFO" val=""/>
  <p:tag name="KSO_WM_UNIT_SM_LIMIT_TYPE" val=""/>
  <p:tag name="KSO_WM_CHIP_FILLAREA_FILL_RULE" val="{&quot;fill_align&quot;:&quot;cm&quot;,&quot;fill_effect&quot;:[],&quot;fill_mode&quot;:&quot;full&quot;,&quot;sacle_strategy&quot;:&quot;stretch&quot;}"/>
  <p:tag name="KSO_WM_ASSEMBLE_CHIP_INDEX" val="5eaee80a0b9843a58b61b829072e6337"/>
  <p:tag name="KSO_WM_SLIDE_BACKGROUND_TYPE" val="frame"/>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661881c50474453b95ae06ab8549bf52"/>
  <p:tag name="KSO_WM_UNIT_DECORATE_INFO" val=""/>
  <p:tag name="KSO_WM_UNIT_SM_LIMIT_TYPE" val=""/>
  <p:tag name="KSO_WM_CHIP_FILLAREA_FILL_RULE" val="{&quot;fill_align&quot;:&quot;cm&quot;,&quot;fill_effect&quot;:[],&quot;fill_mode&quot;:&quot;full&quot;,&quot;sacle_strategy&quot;:&quot;stretch&quot;}"/>
  <p:tag name="KSO_WM_ASSEMBLE_CHIP_INDEX" val="71bc5a851f124352bc3f7bcfe37eb064"/>
  <p:tag name="KSO_WM_SLIDE_BACKGROUND_TYPE" val="frame"/>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51.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52.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53.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54.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f6d6de6739474a84a96124be0b551396"/>
  <p:tag name="KSO_WM_UNIT_DECORATE_INFO" val=""/>
  <p:tag name="KSO_WM_UNIT_SM_LIMIT_TYPE" val=""/>
  <p:tag name="KSO_WM_CHIP_FILLAREA_FILL_RULE" val="{&quot;fill_align&quot;:&quot;cm&quot;,&quot;fill_effect&quot;:[],&quot;fill_mode&quot;:&quot;full&quot;,&quot;sacle_strategy&quot;:&quot;stretch&quot;}"/>
  <p:tag name="KSO_WM_ASSEMBLE_CHIP_INDEX" val="83886fae90aa46b2a4ccd6790ce117c9"/>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f357f6389edc491781aab3b96fc9fc13"/>
  <p:tag name="KSO_WM_UNIT_DECORATE_INFO" val=""/>
  <p:tag name="KSO_WM_UNIT_SM_LIMIT_TYPE" val=""/>
  <p:tag name="KSO_WM_CHIP_FILLAREA_FILL_RULE" val="{&quot;fill_align&quot;:&quot;cm&quot;,&quot;fill_effect&quot;:[],&quot;fill_mode&quot;:&quot;full&quot;,&quot;sacle_strategy&quot;:&quot;stretch&quot;}"/>
  <p:tag name="KSO_WM_ASSEMBLE_CHIP_INDEX" val="535c56253ee04f9b9a80374047cdb7c0"/>
  <p:tag name="KSO_WM_SLIDE_BACKGROUND_TYPE" val="leftRight"/>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a3b01d96ded047b491321040cb28de4c"/>
  <p:tag name="KSO_WM_UNIT_DECORATE_INFO" val=""/>
  <p:tag name="KSO_WM_UNIT_SM_LIMIT_TYPE" val=""/>
  <p:tag name="KSO_WM_CHIP_FILLAREA_FILL_RULE" val="{&quot;fill_align&quot;:&quot;cm&quot;,&quot;fill_effect&quot;:[],&quot;fill_mode&quot;:&quot;full&quot;,&quot;sacle_strategy&quot;:&quot;stretch&quot;}"/>
  <p:tag name="KSO_WM_ASSEMBLE_CHIP_INDEX" val="9bc30df1a52f45e29758596ce08899a8"/>
  <p:tag name="KSO_WM_SLIDE_BACKGROUND_TYPE" val="leftRight"/>
</p:tagLst>
</file>

<file path=ppt/tags/tag58.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59.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5416"/>
  <p:tag name="KSO_WM_TEMPLATE_SUBCATEGORY" val="0"/>
  <p:tag name="KSO_WM_TEMPLATE_MASTER_TYPE" val="1"/>
  <p:tag name="KSO_WM_TEMPLATE_COLOR_TYPE" val="1"/>
  <p:tag name="KSO_WM_TEMPLATE_MASTER_THUMB_INDEX" val="12"/>
  <p:tag name="KSO_WM_TEMPLATE_THUMBS_INDEX" val="1、4、7、9、12、15、16、17、18、19、20、21、24、26、27、28"/>
</p:tagLst>
</file>

<file path=ppt/tags/tag60.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61.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62.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63.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1bdf27460de54aeb91c6d7c268279455"/>
  <p:tag name="KSO_WM_UNIT_DECORATE_INFO" val=""/>
  <p:tag name="KSO_WM_UNIT_SM_LIMIT_TYPE" val=""/>
  <p:tag name="KSO_WM_CHIP_FILLAREA_FILL_RULE" val="{&quot;fill_align&quot;:&quot;cm&quot;,&quot;fill_effect&quot;:[],&quot;fill_mode&quot;:&quot;full&quot;,&quot;sacle_strategy&quot;:&quot;stretch&quot;}"/>
  <p:tag name="KSO_WM_ASSEMBLE_CHIP_INDEX" val="fb6842f601044617b4487bf0691fc3a5"/>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239460dc7b9e4f4098da4e05e022f9d4"/>
  <p:tag name="KSO_WM_UNIT_DECORATE_INFO" val=""/>
  <p:tag name="KSO_WM_UNIT_SM_LIMIT_TYPE" val=""/>
  <p:tag name="KSO_WM_CHIP_FILLAREA_FILL_RULE" val="{&quot;fill_align&quot;:&quot;cm&quot;,&quot;fill_effect&quot;:[],&quot;fill_mode&quot;:&quot;full&quot;,&quot;sacle_strategy&quot;:&quot;stretch&quot;}"/>
  <p:tag name="KSO_WM_ASSEMBLE_CHIP_INDEX" val="0cf350c0ecea4f30b33c1741ca7d2149"/>
  <p:tag name="KSO_WM_SLIDE_BACKGROUND_TYPE" val="topBotto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a6800c7e20c940a8b46a36d9f6ff0b14"/>
  <p:tag name="KSO_WM_UNIT_DECORATE_INFO" val=""/>
  <p:tag name="KSO_WM_UNIT_SM_LIMIT_TYPE" val=""/>
  <p:tag name="KSO_WM_CHIP_FILLAREA_FILL_RULE" val="{&quot;fill_align&quot;:&quot;cm&quot;,&quot;fill_effect&quot;:[],&quot;fill_mode&quot;:&quot;full&quot;,&quot;sacle_strategy&quot;:&quot;stretch&quot;}"/>
  <p:tag name="KSO_WM_ASSEMBLE_CHIP_INDEX" val="fcab0bbff95c4da99a732648a3da7154"/>
  <p:tag name="KSO_WM_SLIDE_BACKGROUND_TYPE" val="topBottom"/>
</p:tagLst>
</file>

<file path=ppt/tags/tag67.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68.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69.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71.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72.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18329c8753c94719a0939d4b2783e28d"/>
  <p:tag name="KSO_WM_UNIT_DECORATE_INFO" val=""/>
  <p:tag name="KSO_WM_UNIT_SM_LIMIT_TYPE" val=""/>
  <p:tag name="KSO_WM_CHIP_FILLAREA_FILL_RULE" val="{&quot;fill_align&quot;:&quot;cm&quot;,&quot;fill_effect&quot;:[],&quot;fill_mode&quot;:&quot;full&quot;,&quot;sacle_strategy&quot;:&quot;stretch&quot;}"/>
  <p:tag name="KSO_WM_ASSEMBLE_CHIP_INDEX" val="659b2d4990d847729165b881ce7ea3c1"/>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713bccf961b0404e89d3cfc5cb753615"/>
  <p:tag name="KSO_WM_UNIT_DECORATE_INFO" val=""/>
  <p:tag name="KSO_WM_UNIT_SM_LIMIT_TYPE" val=""/>
  <p:tag name="KSO_WM_CHIP_FILLAREA_FILL_RULE" val="{&quot;fill_align&quot;:&quot;cm&quot;,&quot;fill_effect&quot;:[],&quot;fill_mode&quot;:&quot;full&quot;,&quot;sacle_strategy&quot;:&quot;stretch&quot;}"/>
  <p:tag name="KSO_WM_ASSEMBLE_CHIP_INDEX" val="3a4f3f49c27c452499f0b1198f346818"/>
  <p:tag name="KSO_WM_SLIDE_BACKGROUND_TYPE" val="bottomTop"/>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86eab7c27ee548ca87e618da596cde98"/>
  <p:tag name="KSO_WM_UNIT_DECORATE_INFO" val=""/>
  <p:tag name="KSO_WM_UNIT_SM_LIMIT_TYPE" val=""/>
  <p:tag name="KSO_WM_CHIP_FILLAREA_FILL_RULE" val="{&quot;fill_align&quot;:&quot;cm&quot;,&quot;fill_effect&quot;:[],&quot;fill_mode&quot;:&quot;full&quot;,&quot;sacle_strategy&quot;:&quot;stretch&quot;}"/>
  <p:tag name="KSO_WM_ASSEMBLE_CHIP_INDEX" val="244857e35fa348cb9e1b462143d08bca"/>
  <p:tag name="KSO_WM_SLIDE_BACKGROUND_TYPE" val="bottomTop"/>
</p:tagLst>
</file>

<file path=ppt/tags/tag76.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77.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78.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79.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81.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4b7a90c8637d4acc8060af86a464fc2d"/>
  <p:tag name="KSO_WM_UNIT_DECORATE_INFO" val=""/>
  <p:tag name="KSO_WM_UNIT_SM_LIMIT_TYPE" val=""/>
  <p:tag name="KSO_WM_CHIP_FILLAREA_FILL_RULE" val="{&quot;fill_align&quot;:&quot;cm&quot;,&quot;fill_effect&quot;:[],&quot;fill_mode&quot;:&quot;full&quot;,&quot;sacle_strategy&quot;:&quot;stretch&quot;}"/>
  <p:tag name="KSO_WM_ASSEMBLE_CHIP_INDEX" val="a734428c37484c0692a09a05cbd80b7c"/>
  <p:tag name="KSO_WM_SLIDE_BACKGROUND_TYPE" val="navigation"/>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91dbac8175654476b9600605a9e5a83e"/>
  <p:tag name="KSO_WM_UNIT_DECORATE_INFO" val=""/>
  <p:tag name="KSO_WM_UNIT_SM_LIMIT_TYPE" val=""/>
  <p:tag name="KSO_WM_CHIP_FILLAREA_FILL_RULE" val="{&quot;fill_align&quot;:&quot;cm&quot;,&quot;fill_effect&quot;:[],&quot;fill_mode&quot;:&quot;full&quot;,&quot;sacle_strategy&quot;:&quot;stretch&quot;}"/>
  <p:tag name="KSO_WM_ASSEMBLE_CHIP_INDEX" val="33ce4eaf307e4c6e819a016b901a17b4"/>
  <p:tag name="KSO_WM_SLIDE_BACKGROUND_TYPE" val="navigation"/>
</p:tagLst>
</file>

<file path=ppt/tags/tag85.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6.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91.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92.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81a0c4edc94e968dec45f8206906bd"/>
  <p:tag name="KSO_WM_UNIT_DECORATE_INFO" val=""/>
  <p:tag name="KSO_WM_UNIT_SM_LIMIT_TYPE" val=""/>
  <p:tag name="KSO_WM_CHIP_FILLAREA_FILL_RULE" val="{&quot;fill_align&quot;:&quot;cm&quot;,&quot;fill_effect&quot;:[],&quot;fill_mode&quot;:&quot;full&quot;,&quot;sacle_strategy&quot;:&quot;stretch&quot;}"/>
  <p:tag name="KSO_WM_ASSEMBLE_CHIP_INDEX" val="476258df56664f3ba0dcdb3e6d859eac"/>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cf70c8abf1b4414c98d6dd20113b0f10"/>
  <p:tag name="KSO_WM_UNIT_DECORATE_INFO" val=""/>
  <p:tag name="KSO_WM_UNIT_SM_LIMIT_TYPE" val=""/>
  <p:tag name="KSO_WM_CHIP_FILLAREA_FILL_RULE" val="{&quot;fill_align&quot;:&quot;cm&quot;,&quot;fill_effect&quot;:[],&quot;fill_mode&quot;:&quot;full&quot;,&quot;sacle_strategy&quot;:&quot;stretch&quot;}"/>
  <p:tag name="KSO_WM_ASSEMBLE_CHIP_INDEX" val="abf022292d7248cd9794bd54d808bbd7"/>
  <p:tag name="KSO_WM_SLIDE_BACKGROUND_TYPE" val="belt"/>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242973ce1e764fc9a4072bff51e3e6a7"/>
  <p:tag name="KSO_WM_UNIT_DECORATE_INFO" val=""/>
  <p:tag name="KSO_WM_UNIT_SM_LIMIT_TYPE" val=""/>
  <p:tag name="KSO_WM_CHIP_FILLAREA_FILL_RULE" val="{&quot;fill_align&quot;:&quot;cm&quot;,&quot;fill_effect&quot;:[],&quot;fill_mode&quot;:&quot;full&quot;,&quot;sacle_strategy&quot;:&quot;stretch&quot;}"/>
  <p:tag name="KSO_WM_ASSEMBLE_CHIP_INDEX" val="991caf7e58cd4a92b13b519af183f2d4"/>
  <p:tag name="KSO_WM_SLIDE_BACKGROUND_TYPE" val="belt"/>
</p:tagLst>
</file>

<file path=ppt/tags/tag96.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97.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98.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99.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主题​​">
  <a:themeElements>
    <a:clrScheme name="">
      <a:dk1>
        <a:sysClr val="windowText" lastClr="000000"/>
      </a:dk1>
      <a:lt1>
        <a:sysClr val="window" lastClr="FFFFFF"/>
      </a:lt1>
      <a:dk2>
        <a:srgbClr val="EEF1F6"/>
      </a:dk2>
      <a:lt2>
        <a:srgbClr val="FFFFFF"/>
      </a:lt2>
      <a:accent1>
        <a:srgbClr val="5E7A9C"/>
      </a:accent1>
      <a:accent2>
        <a:srgbClr val="648190"/>
      </a:accent2>
      <a:accent3>
        <a:srgbClr val="698883"/>
      </a:accent3>
      <a:accent4>
        <a:srgbClr val="6F8E77"/>
      </a:accent4>
      <a:accent5>
        <a:srgbClr val="74956A"/>
      </a:accent5>
      <a:accent6>
        <a:srgbClr val="7A9C5E"/>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
      <a:dk1>
        <a:srgbClr val="000000"/>
      </a:dk1>
      <a:lt1>
        <a:srgbClr val="FFFFFF"/>
      </a:lt1>
      <a:dk2>
        <a:srgbClr val="EEF1F6"/>
      </a:dk2>
      <a:lt2>
        <a:srgbClr val="FFFFFF"/>
      </a:lt2>
      <a:accent1>
        <a:srgbClr val="5E7A9C"/>
      </a:accent1>
      <a:accent2>
        <a:srgbClr val="648190"/>
      </a:accent2>
      <a:accent3>
        <a:srgbClr val="698883"/>
      </a:accent3>
      <a:accent4>
        <a:srgbClr val="6F8E77"/>
      </a:accent4>
      <a:accent5>
        <a:srgbClr val="74956A"/>
      </a:accent5>
      <a:accent6>
        <a:srgbClr val="7A9C5E"/>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749</TotalTime>
  <Words>7002</Words>
  <Application>Microsoft Office PowerPoint</Application>
  <PresentationFormat>宽屏</PresentationFormat>
  <Paragraphs>465</Paragraphs>
  <Slides>32</Slides>
  <Notes>2</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32</vt:i4>
      </vt:variant>
    </vt:vector>
  </HeadingPairs>
  <TitlesOfParts>
    <vt:vector size="43" baseType="lpstr">
      <vt:lpstr>等线</vt:lpstr>
      <vt:lpstr>等线 Light</vt:lpstr>
      <vt:lpstr>宋体</vt:lpstr>
      <vt:lpstr>微软雅黑</vt:lpstr>
      <vt:lpstr>Arial</vt:lpstr>
      <vt:lpstr>Calibri</vt:lpstr>
      <vt:lpstr>Cambria Math</vt:lpstr>
      <vt:lpstr>Wingdings</vt:lpstr>
      <vt:lpstr>Office 主题​​</vt:lpstr>
      <vt:lpstr>4_Office 主题​​</vt:lpstr>
      <vt:lpstr>3_Office 主题​​</vt:lpstr>
      <vt:lpstr>上海麦士&amp;予芯智能  联合开发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小草</dc:creator>
  <cp:lastModifiedBy>王 蔚</cp:lastModifiedBy>
  <cp:revision>680</cp:revision>
  <dcterms:created xsi:type="dcterms:W3CDTF">2020-06-18T03:30:00Z</dcterms:created>
  <dcterms:modified xsi:type="dcterms:W3CDTF">2020-12-21T08:52:07Z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2052-11.1.0.10116</vt:lpwstr>
  </property>
</Properties>
</file>